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1389" r:id="rId5"/>
    <p:sldId id="1500" r:id="rId6"/>
    <p:sldId id="1501" r:id="rId7"/>
    <p:sldId id="1502" r:id="rId8"/>
    <p:sldId id="1503" r:id="rId9"/>
    <p:sldId id="1504" r:id="rId10"/>
    <p:sldId id="1505" r:id="rId11"/>
    <p:sldId id="1506" r:id="rId12"/>
    <p:sldId id="460" r:id="rId13"/>
    <p:sldId id="461" r:id="rId14"/>
    <p:sldId id="462" r:id="rId15"/>
    <p:sldId id="464" r:id="rId16"/>
    <p:sldId id="467" r:id="rId17"/>
    <p:sldId id="468" r:id="rId18"/>
    <p:sldId id="469" r:id="rId19"/>
    <p:sldId id="1383" r:id="rId20"/>
    <p:sldId id="1390" r:id="rId21"/>
    <p:sldId id="1397" r:id="rId22"/>
    <p:sldId id="1391" r:id="rId23"/>
    <p:sldId id="1026" r:id="rId24"/>
    <p:sldId id="1398" r:id="rId25"/>
    <p:sldId id="1399" r:id="rId26"/>
    <p:sldId id="1302" r:id="rId27"/>
    <p:sldId id="1384" r:id="rId28"/>
    <p:sldId id="1293" r:id="rId29"/>
    <p:sldId id="449" r:id="rId30"/>
    <p:sldId id="1409" r:id="rId31"/>
    <p:sldId id="1410" r:id="rId32"/>
    <p:sldId id="1416" r:id="rId33"/>
    <p:sldId id="1411" r:id="rId34"/>
    <p:sldId id="1406" r:id="rId35"/>
    <p:sldId id="1407" r:id="rId36"/>
    <p:sldId id="1408" r:id="rId37"/>
    <p:sldId id="1403" r:id="rId38"/>
    <p:sldId id="1412" r:id="rId39"/>
    <p:sldId id="1404" r:id="rId40"/>
    <p:sldId id="451" r:id="rId41"/>
    <p:sldId id="1457" r:id="rId42"/>
    <p:sldId id="1458" r:id="rId43"/>
    <p:sldId id="450" r:id="rId44"/>
    <p:sldId id="1385" r:id="rId45"/>
    <p:sldId id="1400" r:id="rId46"/>
    <p:sldId id="1402" r:id="rId47"/>
    <p:sldId id="1386" r:id="rId48"/>
    <p:sldId id="456" r:id="rId49"/>
    <p:sldId id="457" r:id="rId50"/>
    <p:sldId id="1309" r:id="rId51"/>
    <p:sldId id="1415" r:id="rId52"/>
    <p:sldId id="1414" r:id="rId53"/>
    <p:sldId id="1413" r:id="rId54"/>
    <p:sldId id="1310" r:id="rId55"/>
    <p:sldId id="1387" r:id="rId56"/>
    <p:sldId id="1312" r:id="rId57"/>
    <p:sldId id="1417" r:id="rId58"/>
    <p:sldId id="1297" r:id="rId59"/>
    <p:sldId id="1273" r:id="rId60"/>
    <p:sldId id="1103" r:id="rId61"/>
    <p:sldId id="458" r:id="rId62"/>
    <p:sldId id="454" r:id="rId63"/>
    <p:sldId id="1388" r:id="rId64"/>
    <p:sldId id="459" r:id="rId65"/>
    <p:sldId id="1101" r:id="rId66"/>
    <p:sldId id="711" r:id="rId67"/>
    <p:sldId id="447" r:id="rId68"/>
    <p:sldId id="1396" r:id="rId69"/>
    <p:sldId id="1392" r:id="rId70"/>
    <p:sldId id="1393" r:id="rId71"/>
    <p:sldId id="1394" r:id="rId72"/>
    <p:sldId id="1395" r:id="rId7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1389"/>
            <p14:sldId id="1500"/>
            <p14:sldId id="1501"/>
            <p14:sldId id="1502"/>
            <p14:sldId id="1503"/>
            <p14:sldId id="1504"/>
            <p14:sldId id="1505"/>
            <p14:sldId id="1506"/>
            <p14:sldId id="460"/>
            <p14:sldId id="461"/>
            <p14:sldId id="462"/>
            <p14:sldId id="464"/>
            <p14:sldId id="467"/>
            <p14:sldId id="468"/>
            <p14:sldId id="469"/>
            <p14:sldId id="1383"/>
            <p14:sldId id="1390"/>
            <p14:sldId id="1397"/>
            <p14:sldId id="1391"/>
            <p14:sldId id="1026"/>
            <p14:sldId id="1398"/>
            <p14:sldId id="1399"/>
            <p14:sldId id="1302"/>
            <p14:sldId id="1384"/>
            <p14:sldId id="1293"/>
            <p14:sldId id="449"/>
            <p14:sldId id="1409"/>
            <p14:sldId id="1410"/>
            <p14:sldId id="1416"/>
            <p14:sldId id="1411"/>
            <p14:sldId id="1406"/>
            <p14:sldId id="1407"/>
            <p14:sldId id="1408"/>
            <p14:sldId id="1403"/>
            <p14:sldId id="1412"/>
            <p14:sldId id="1404"/>
            <p14:sldId id="451"/>
            <p14:sldId id="1457"/>
            <p14:sldId id="1458"/>
            <p14:sldId id="450"/>
            <p14:sldId id="1385"/>
            <p14:sldId id="1400"/>
            <p14:sldId id="1402"/>
            <p14:sldId id="1386"/>
            <p14:sldId id="456"/>
            <p14:sldId id="457"/>
            <p14:sldId id="1309"/>
            <p14:sldId id="1415"/>
            <p14:sldId id="1414"/>
            <p14:sldId id="1413"/>
            <p14:sldId id="1310"/>
            <p14:sldId id="1387"/>
            <p14:sldId id="1312"/>
            <p14:sldId id="1417"/>
            <p14:sldId id="1297"/>
            <p14:sldId id="1273"/>
            <p14:sldId id="1103"/>
            <p14:sldId id="458"/>
            <p14:sldId id="454"/>
            <p14:sldId id="1388"/>
            <p14:sldId id="459"/>
            <p14:sldId id="1101"/>
            <p14:sldId id="711"/>
            <p14:sldId id="447"/>
            <p14:sldId id="1396"/>
            <p14:sldId id="1392"/>
            <p14:sldId id="1393"/>
            <p14:sldId id="1394"/>
            <p14:sldId id="1395"/>
          </p14:sldIdLst>
        </p14:section>
      </p14:sectionLst>
    </p:ext>
  </p:extLst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44"/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1690" y="77"/>
      </p:cViewPr>
      <p:guideLst>
        <p:guide orient="horz" pos="216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gaofe\AppData\Local\Temp\wps.S11532\Chart%20in%20Wp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Wps.xlsx]Sheet1'!$A$2</c:f>
              <c:strCache>
                <c:ptCount val="1"/>
                <c:pt idx="0">
                  <c:v>类别 0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'[Chart in Wps.xlsx]Sheet1'!$B$1:$C$1</c:f>
              <c:strCache>
                <c:ptCount val="2"/>
                <c:pt idx="0">
                  <c:v>真实概率</c:v>
                </c:pt>
                <c:pt idx="1">
                  <c:v>预测概率</c:v>
                </c:pt>
              </c:strCache>
            </c:strRef>
          </c:cat>
          <c:val>
            <c:numRef>
              <c:f>'[Chart in Wps.xlsx]Sheet1'!$B$2:$C$2</c:f>
              <c:numCache>
                <c:formatCode>General</c:formatCode>
                <c:ptCount val="2"/>
                <c:pt idx="0">
                  <c:v>1</c:v>
                </c:pt>
                <c:pt idx="1">
                  <c:v>0.3</c:v>
                </c:pt>
              </c:numCache>
            </c:numRef>
          </c:val>
        </c:ser>
        <c:ser>
          <c:idx val="1"/>
          <c:order val="1"/>
          <c:tx>
            <c:strRef>
              <c:f>'[Chart in Wps.xlsx]Sheet1'!$A$3</c:f>
              <c:strCache>
                <c:ptCount val="1"/>
                <c:pt idx="0">
                  <c:v>类别 1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'[Chart in Wps.xlsx]Sheet1'!$B$1:$C$1</c:f>
              <c:strCache>
                <c:ptCount val="2"/>
                <c:pt idx="0">
                  <c:v>真实概率</c:v>
                </c:pt>
                <c:pt idx="1">
                  <c:v>预测概率</c:v>
                </c:pt>
              </c:strCache>
            </c:strRef>
          </c:cat>
          <c:val>
            <c:numRef>
              <c:f>'[Chart in Wps.xlsx]Sheet1'!$B$3:$C$3</c:f>
              <c:numCache>
                <c:formatCode>General</c:formatCode>
                <c:ptCount val="2"/>
                <c:pt idx="0">
                  <c:v>0.01</c:v>
                </c:pt>
                <c:pt idx="1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759475499"/>
        <c:axId val="825341595"/>
      </c:barChart>
      <c:catAx>
        <c:axId val="7594754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  <c:crossAx val="825341595"/>
        <c:crosses val="autoZero"/>
        <c:auto val="1"/>
        <c:lblAlgn val="ctr"/>
        <c:lblOffset val="100"/>
        <c:noMultiLvlLbl val="0"/>
      </c:catAx>
      <c:valAx>
        <c:axId val="82534159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  <c:crossAx val="7594754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defRPr>
            </a:pPr>
          </a:p>
        </c:txPr>
      </c:legendEntry>
      <c:layout>
        <c:manualLayout>
          <c:xMode val="edge"/>
          <c:yMode val="edge"/>
          <c:x val="0.243069505825633"/>
          <c:y val="0.0200870438567124"/>
          <c:w val="0.527721976697469"/>
          <c:h val="0.11165048543689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华文中宋" panose="02010600040101010101" charset="-122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400">
          <a:latin typeface="华文中宋" panose="02010600040101010101" charset="-122"/>
          <a:ea typeface="华文中宋" panose="02010600040101010101" charset="-122"/>
          <a:cs typeface="华文中宋" panose="02010600040101010101" charset="-122"/>
          <a:sym typeface="华文中宋" panose="02010600040101010101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更换右边图片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trike="noStrike" noProof="1">
              <a:solidFill>
                <a:srgbClr val="FFFFFF"/>
              </a:solidFill>
            </a:endParaRPr>
          </a:p>
        </p:txBody>
      </p:sp>
      <p:pic>
        <p:nvPicPr>
          <p:cNvPr id="2051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2" name="图片 2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3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 b="1" u="none" strike="noStrike" kern="1200" cap="none" spc="600" normalizeH="0">
                <a:solidFill>
                  <a:schemeClr val="accent4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  <p:sp>
        <p:nvSpPr>
          <p:cNvPr id="2" name="Rectangle 10"/>
          <p:cNvSpPr/>
          <p:nvPr userDrawn="1"/>
        </p:nvSpPr>
        <p:spPr>
          <a:xfrm>
            <a:off x="834390" y="278511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5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3" name="图片 2" descr="nndl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1865" y="1603375"/>
            <a:ext cx="4700270" cy="1089660"/>
          </a:xfrm>
          <a:prstGeom prst="rect">
            <a:avLst/>
          </a:prstGeom>
        </p:spPr>
      </p:pic>
      <p:pic>
        <p:nvPicPr>
          <p:cNvPr id="5" name="图片 4" descr="gaofei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66365" y="4812030"/>
            <a:ext cx="3651250" cy="1390015"/>
          </a:xfrm>
          <a:prstGeom prst="rect">
            <a:avLst/>
          </a:prstGeom>
        </p:spPr>
      </p:pic>
      <p:pic>
        <p:nvPicPr>
          <p:cNvPr id="14" name="图片 13" descr="脑部 (5)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49700" y="332105"/>
            <a:ext cx="1085215" cy="108521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ubsection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0"/>
            <a:ext cx="7315200" cy="1955800"/>
          </a:xfrm>
          <a:prstGeom prst="rect">
            <a:avLst/>
          </a:prstGeom>
          <a:noFill/>
          <a:ln w="6350" cap="rnd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trike="noStrike" noProof="1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4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empty">
    <p:bg>
      <p:bgPr>
        <a:solidFill>
          <a:srgbClr val="5F67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165" y="2207895"/>
            <a:ext cx="7266305" cy="2442210"/>
          </a:xfrm>
        </p:spPr>
        <p:txBody>
          <a:bodyPr anchor="ctr" anchorCtr="1"/>
          <a:lstStyle>
            <a:lvl1pPr algn="ctr">
              <a:lnSpc>
                <a:spcPct val="150000"/>
              </a:lnSpc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1649730" y="1190625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>
              <a:lnSpc>
                <a:spcPct val="200000"/>
              </a:lnSpc>
              <a:defRPr sz="3000">
                <a:solidFill>
                  <a:srgbClr val="001844"/>
                </a:solidFill>
                <a:latin typeface="华文中宋" panose="02010600040101010101" charset="-122"/>
                <a:ea typeface="华文中宋" panose="02010600040101010101" charset="-122"/>
              </a:defRPr>
            </a:lvl1pPr>
            <a:lvl2pPr>
              <a:lnSpc>
                <a:spcPct val="200000"/>
              </a:lnSpc>
              <a:defRPr sz="2400">
                <a:latin typeface="华文中宋" panose="02010600040101010101" charset="-122"/>
                <a:ea typeface="华文中宋" panose="02010600040101010101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charset="-122"/>
                <a:ea typeface="华文中宋" panose="02010600040101010101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</p:txBody>
      </p:sp>
      <p:sp>
        <p:nvSpPr>
          <p:cNvPr id="1026" name="Title Placeholder 21"/>
          <p:cNvSpPr>
            <a:spLocks noGrp="1"/>
          </p:cNvSpPr>
          <p:nvPr>
            <p:ph type="title" hasCustomPrompt="1"/>
          </p:nvPr>
        </p:nvSpPr>
        <p:spPr>
          <a:xfrm>
            <a:off x="107950" y="99695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目录</a:t>
            </a:r>
            <a:endParaRPr lang="en-US" altLang="zh-CN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17"/>
          <p:cNvSpPr/>
          <p:nvPr userDrawn="1"/>
        </p:nvSpPr>
        <p:spPr>
          <a:xfrm>
            <a:off x="4346575" y="6557328"/>
            <a:ext cx="45148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</a:fld>
            <a:endParaRPr lang="zh-CN" altLang="en-US" sz="1200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294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  <p:sp>
        <p:nvSpPr>
          <p:cNvPr id="5125" name="Rectangle 17"/>
          <p:cNvSpPr/>
          <p:nvPr userDrawn="1"/>
        </p:nvSpPr>
        <p:spPr>
          <a:xfrm>
            <a:off x="4346575" y="6540183"/>
            <a:ext cx="45148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algn="ctr" eaLnBrk="0" hangingPunct="0"/>
            <a:fld id="{9A0DB2DC-4C9A-4742-B13C-FB6460FD3503}" type="slidenum">
              <a:rPr lang="zh-CN" altLang="en-US" sz="120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</a:fld>
            <a:endParaRPr lang="zh-CN" altLang="en-US" sz="1200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22160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22224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5125" name="Rectangle 17"/>
          <p:cNvSpPr/>
          <p:nvPr userDrawn="1"/>
        </p:nvSpPr>
        <p:spPr>
          <a:xfrm>
            <a:off x="4346575" y="6566218"/>
            <a:ext cx="451485" cy="275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1200">
                <a:solidFill>
                  <a:srgbClr val="404040"/>
                </a:solidFill>
                <a:latin typeface="Century Schoolbook" panose="02040604050505020304" charset="0"/>
                <a:cs typeface="Century Schoolbook" panose="02040604050505020304" charset="0"/>
              </a:rPr>
            </a:fld>
            <a:endParaRPr lang="zh-CN" altLang="en-US" sz="1200" dirty="0">
              <a:solidFill>
                <a:srgbClr val="40404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99695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 eaLnBrk="0" hangingPunc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93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93" name="组 7"/>
          <p:cNvGrpSpPr/>
          <p:nvPr userDrawn="1"/>
        </p:nvGrpSpPr>
        <p:grpSpPr>
          <a:xfrm>
            <a:off x="501650" y="5925185"/>
            <a:ext cx="8236585" cy="452120"/>
            <a:chOff x="-457882" y="329481"/>
            <a:chExt cx="12966029" cy="712801"/>
          </a:xfrm>
        </p:grpSpPr>
        <p:pic>
          <p:nvPicPr>
            <p:cNvPr id="2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图片 394"/>
            <p:cNvPicPr>
              <a:picLocks noChangeAspect="1"/>
            </p:cNvPicPr>
            <p:nvPr userDrawn="1"/>
          </p:nvPicPr>
          <p:blipFill>
            <a:blip r:embed="rId3">
              <a:biLevel thresh="75000"/>
              <a:lum bright="96000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</p:spPr>
        </p:pic>
      </p:grpSp>
      <p:grpSp>
        <p:nvGrpSpPr>
          <p:cNvPr id="396" name="组合 29"/>
          <p:cNvGrpSpPr/>
          <p:nvPr userDrawn="1"/>
        </p:nvGrpSpPr>
        <p:grpSpPr>
          <a:xfrm>
            <a:off x="2256155" y="927100"/>
            <a:ext cx="4658360" cy="2688590"/>
            <a:chOff x="1627188" y="850900"/>
            <a:chExt cx="8934450" cy="5156201"/>
          </a:xfrm>
        </p:grpSpPr>
        <p:sp>
          <p:nvSpPr>
            <p:cNvPr id="397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8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9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0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1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2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3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4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5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6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7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8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9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4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5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7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8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9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0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1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2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3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4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25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6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7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8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9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1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2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3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4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5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6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7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8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9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41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2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3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4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5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6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7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8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1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2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3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4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5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6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7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8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59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0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1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2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3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4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5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6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7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8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69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70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1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2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3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74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5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6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7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8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9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0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1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2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3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4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5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6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7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8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9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0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1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2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3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4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5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6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7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8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9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0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2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3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4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5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6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7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8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9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0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1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5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1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2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3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4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5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6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7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8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9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0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1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2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3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4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5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6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7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8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59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0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1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2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3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4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5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6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7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8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9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0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1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2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3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4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5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6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7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8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79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0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1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2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3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4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5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6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7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8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89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0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1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2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3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4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5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6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7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8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99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0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1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2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3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4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5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6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7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8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09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0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1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2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3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4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6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7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8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9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0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1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2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3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4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5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6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7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8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29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0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1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2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3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4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5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6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7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8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39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0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1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2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3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4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5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6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7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8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49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0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1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2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3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4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6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7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8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9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0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1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2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3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4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6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7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0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1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2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3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4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5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6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7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78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9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0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1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2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3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4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5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6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7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8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9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0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1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2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3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4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5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6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7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8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9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0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1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2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3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4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5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6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7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8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9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0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1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2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3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4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5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9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0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1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2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3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4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5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6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7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8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9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0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1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2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3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4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5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6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8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9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0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1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2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3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4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5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6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7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8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9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0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1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2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3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4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5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6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7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8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9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0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1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2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3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4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91440" tIns="45720" rIns="91440" bIns="45720" anchor="t"/>
            <a:p>
              <a:pPr lvl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5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3684270" y="2260600"/>
            <a:ext cx="1664335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fontAlgn="base"/>
              <a:endParaRPr lang="zh-CN" altLang="en-US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773" name="图片 772" descr="nndl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60270" y="4232910"/>
            <a:ext cx="4919345" cy="1139825"/>
          </a:xfrm>
          <a:prstGeom prst="rect">
            <a:avLst/>
          </a:prstGeom>
        </p:spPr>
      </p:pic>
      <p:pic>
        <p:nvPicPr>
          <p:cNvPr id="14" name="图片 13" descr="脑部 (5)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36708" y="5753100"/>
            <a:ext cx="795655" cy="79565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 userDrawn="1"/>
        </p:nvSpPr>
        <p:spPr>
          <a:xfrm>
            <a:off x="0" y="-2222"/>
            <a:ext cx="9144000" cy="914400"/>
          </a:xfrm>
          <a:prstGeom prst="rect">
            <a:avLst/>
          </a:prstGeom>
          <a:solidFill>
            <a:srgbClr val="5F676D"/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99695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/>
          </p:nvPr>
        </p:nvSpPr>
        <p:spPr>
          <a:xfrm>
            <a:off x="107950" y="1103630"/>
            <a:ext cx="8928100" cy="55086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  <a:p>
            <a:pPr lvl="3" indent="-172085"/>
            <a:r>
              <a:rPr lang="en-US" altLang="zh-CN" dirty="0"/>
              <a:t>Fourth level</a:t>
            </a:r>
            <a:endParaRPr lang="en-US" altLang="zh-CN" dirty="0"/>
          </a:p>
          <a:p>
            <a:pPr lvl="4" indent="-171450"/>
            <a:r>
              <a:rPr lang="en-US" altLang="zh-CN" dirty="0"/>
              <a:t>Fifth level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u="none" strike="noStrike" kern="1200" cap="none" spc="0" normalizeH="0">
          <a:solidFill>
            <a:schemeClr val="bg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0000"/>
        </a:lnSpc>
        <a:spcBef>
          <a:spcPts val="450"/>
        </a:spcBef>
        <a:spcAft>
          <a:spcPts val="0"/>
        </a:spcAft>
        <a:buClr>
          <a:srgbClr val="0070C0"/>
        </a:buClr>
        <a:buSzPct val="76000"/>
        <a:buFont typeface="Wingdings 3" panose="05040102010807070707" pitchFamily="18" charset="2"/>
        <a:buChar char=""/>
        <a:defRPr lang="en-US" altLang="zh-CN" sz="2400" b="1" i="0" u="none" strike="noStrike" kern="1200" cap="none" spc="0" normalizeH="0" dirty="0" smtClean="0">
          <a:solidFill>
            <a:srgbClr val="0070C0"/>
          </a:solidFill>
          <a:latin typeface="Century Schoolbook" panose="02040604050505020304" charset="0"/>
          <a:ea typeface="思源宋体" panose="02020400000000000000" charset="-122"/>
          <a:cs typeface="Arial" panose="020B0604020202020204" pitchFamily="34" charset="0"/>
        </a:defRPr>
      </a:lvl1pPr>
      <a:lvl2pPr marL="410845" indent="-205105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C00000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2pPr>
      <a:lvl3pPr marL="616585" indent="-171450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3pPr>
      <a:lvl4pPr marL="822960" indent="-171450" algn="l" rtl="0" eaLnBrk="0" fontAlgn="base" hangingPunct="0">
        <a:lnSpc>
          <a:spcPct val="120000"/>
        </a:lnSpc>
        <a:spcBef>
          <a:spcPts val="300"/>
        </a:spcBef>
        <a:spcAft>
          <a:spcPts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4pPr>
      <a:lvl5pPr marL="1028700" indent="-171450" algn="l" rtl="0" eaLnBrk="0" fontAlgn="base" hangingPunct="0">
        <a:lnSpc>
          <a:spcPct val="120000"/>
        </a:lnSpc>
        <a:spcBef>
          <a:spcPts val="225"/>
        </a:spcBef>
        <a:spcAft>
          <a:spcPts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2.png"/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60.wmf"/><Relationship Id="rId2" Type="http://schemas.openxmlformats.org/officeDocument/2006/relationships/oleObject" Target="../embeddings/oleObject1.bin"/><Relationship Id="rId1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64.png"/><Relationship Id="rId3" Type="http://schemas.openxmlformats.org/officeDocument/2006/relationships/image" Target="../media/image63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1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1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1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8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5.png"/><Relationship Id="rId2" Type="http://schemas.openxmlformats.org/officeDocument/2006/relationships/image" Target="../media/image31.png"/><Relationship Id="rId1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27.png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9.png"/><Relationship Id="rId2" Type="http://schemas.openxmlformats.org/officeDocument/2006/relationships/hyperlink" Target="https://github.com/nndl/exercise/tree/master/for_chapter_3_linear_regression" TargetMode="External"/><Relationship Id="rId1" Type="http://schemas.openxmlformats.org/officeDocument/2006/relationships/hyperlink" Target="https://github.com/nndl/exercise/tree/master/chap3_softmax_regression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4.png"/><Relationship Id="rId2" Type="http://schemas.openxmlformats.org/officeDocument/2006/relationships/tags" Target="../tags/tag1.xml"/><Relationship Id="rId1" Type="http://schemas.openxmlformats.org/officeDocument/2006/relationships/image" Target="../media/image135.GI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 性 模 型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类，每类</a:t>
            </a:r>
            <a:r>
              <a:rPr lang="en-US" altLang="zh-CN" dirty="0"/>
              <a:t>6000</a:t>
            </a:r>
            <a:r>
              <a:rPr lang="zh-CN" altLang="en-US" dirty="0"/>
              <a:t>张图像。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195" y="1890524"/>
            <a:ext cx="5515745" cy="42773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60511"/>
            <a:ext cx="9144000" cy="32496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55025" y="23416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Century Schoolbook" panose="02040604050505020304" charset="0"/>
              </a:rPr>
              <a:t>分类器</a:t>
            </a:r>
            <a:endParaRPr lang="zh-CN" altLang="en-US" sz="2800" dirty="0">
              <a:latin typeface="Century Schoolbook" panose="02040604050505020304" charset="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3761387" y="26831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394" y="22163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455708" y="26831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00" y="22541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90786" y="1909098"/>
            <a:ext cx="147072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Century Schoolbook" panose="02040604050505020304" charset="0"/>
                <a:cs typeface="Century Schoolbook" panose="02040604050505020304" charset="0"/>
              </a:rPr>
              <a:t>“monkey”</a:t>
            </a:r>
            <a:endParaRPr lang="en-US" altLang="zh-TW" sz="2400" dirty="0">
              <a:solidFill>
                <a:srgbClr val="222222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530" y="16556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530" y="29124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308850" y="3257550"/>
            <a:ext cx="1219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“cat”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320915" y="4552950"/>
            <a:ext cx="1207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“dog”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94" y="41928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031" y="41928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468630" y="28579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635500" y="1544955"/>
            <a:ext cx="1633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“monkey”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063416" y="2367493"/>
            <a:ext cx="1397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“cat”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13782" y="3718785"/>
            <a:ext cx="12214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entury Schoolbook" panose="02040604050505020304" charset="0"/>
                <a:cs typeface="Century Schoolbook" panose="02040604050505020304" charset="0"/>
              </a:rPr>
              <a:t>“dog”</a:t>
            </a:r>
            <a:endParaRPr lang="en-US" altLang="zh-TW" sz="2400" dirty="0"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392280" y="20063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379248" y="2597691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392280" y="35857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应用：文本情感分类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40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4463" y="4350425"/>
            <a:ext cx="42037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  <a:endParaRPr lang="en-US" altLang="zh-CN" sz="3200" dirty="0"/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应用：垃圾邮件过滤</a:t>
            </a:r>
            <a:endParaRPr lang="en-US" altLang="zh-TW" dirty="0"/>
          </a:p>
        </p:txBody>
      </p:sp>
      <p:grpSp>
        <p:nvGrpSpPr>
          <p:cNvPr id="3" name="组合 2"/>
          <p:cNvGrpSpPr/>
          <p:nvPr/>
        </p:nvGrpSpPr>
        <p:grpSpPr>
          <a:xfrm>
            <a:off x="654685" y="1109980"/>
            <a:ext cx="8107045" cy="5289550"/>
            <a:chOff x="1031" y="1748"/>
            <a:chExt cx="12767" cy="8330"/>
          </a:xfrm>
        </p:grpSpPr>
        <p:pic>
          <p:nvPicPr>
            <p:cNvPr id="67586" name="Picture 2" descr="http://www.ceu.org.tw/images/CEU_knowledge21065_1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" y="2179"/>
              <a:ext cx="2810" cy="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1031" y="2548"/>
              <a:ext cx="2009" cy="1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i="1" u="sng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Spam </a:t>
              </a:r>
              <a:endParaRPr lang="en-US" altLang="zh-TW" sz="2000" b="1" i="1" u="sng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  <a:p>
              <a:r>
                <a:rPr lang="en-US" altLang="zh-TW" sz="2000" b="1" i="1" u="sng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filtering</a:t>
              </a:r>
              <a:endParaRPr lang="zh-TW" altLang="en-US" sz="2000" b="1" i="1" u="sng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1031" y="5229"/>
              <a:ext cx="10738" cy="4849"/>
              <a:chOff x="628650" y="2236221"/>
              <a:chExt cx="7816752" cy="3530146"/>
            </a:xfrm>
          </p:grpSpPr>
          <p:pic>
            <p:nvPicPr>
              <p:cNvPr id="6" name="Picture 2" descr="http://cdn.toptenreviews.com/rev/site/cms/category_headers/139-h_main-w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50" y="2236221"/>
                <a:ext cx="7816752" cy="3530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矩形 6"/>
              <p:cNvSpPr/>
              <p:nvPr/>
            </p:nvSpPr>
            <p:spPr>
              <a:xfrm>
                <a:off x="942398" y="5362318"/>
                <a:ext cx="4279632" cy="315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>
                    <a:latin typeface="Century Schoolbook" panose="02040604050505020304" charset="0"/>
                    <a:ea typeface="思源宋体" panose="02020400000000000000" charset="-122"/>
                    <a:cs typeface="Century Schoolbook" panose="02040604050505020304" charset="0"/>
                  </a:rPr>
                  <a:t>(</a:t>
                </a:r>
                <a:r>
                  <a:rPr lang="zh-TW" altLang="en-US" sz="1200" dirty="0">
                    <a:latin typeface="Century Schoolbook" panose="02040604050505020304" charset="0"/>
                    <a:ea typeface="思源宋体" panose="02020400000000000000" charset="-122"/>
                    <a:cs typeface="Century Schoolbook" panose="02040604050505020304" charset="0"/>
                  </a:rPr>
                  <a:t>http://spam-filter-review.toptenreviews.com/</a:t>
                </a:r>
                <a:r>
                  <a:rPr lang="en-US" altLang="zh-TW" sz="1200" dirty="0">
                    <a:latin typeface="Century Schoolbook" panose="02040604050505020304" charset="0"/>
                    <a:ea typeface="思源宋体" panose="02020400000000000000" charset="-122"/>
                    <a:cs typeface="Century Schoolbook" panose="02040604050505020304" charset="0"/>
                  </a:rPr>
                  <a:t>)</a:t>
                </a:r>
                <a:endParaRPr lang="en-US" altLang="zh-TW" sz="12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8425" y="2467"/>
              <a:ext cx="2708" cy="19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分类器</a:t>
              </a:r>
              <a:endParaRPr lang="zh-CN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11272" y="3053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1521" y="3839"/>
              <a:ext cx="227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(</a:t>
              </a:r>
              <a:r>
                <a:rPr lang="en-US" altLang="zh-TW" sz="2000" dirty="0">
                  <a:solidFill>
                    <a:srgbClr val="FF0000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Yes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/</a:t>
              </a:r>
              <a:r>
                <a:rPr lang="en-US" altLang="zh-TW" sz="2000" dirty="0">
                  <a:solidFill>
                    <a:srgbClr val="0000FF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No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)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0" y="2275"/>
              <a:ext cx="432" cy="2354"/>
            </a:xfrm>
            <a:prstGeom prst="rect">
              <a:avLst/>
            </a:prstGeom>
          </p:spPr>
        </p:pic>
        <p:sp>
          <p:nvSpPr>
            <p:cNvPr id="28" name="向右箭號 27"/>
            <p:cNvSpPr/>
            <p:nvPr/>
          </p:nvSpPr>
          <p:spPr>
            <a:xfrm>
              <a:off x="7639" y="3005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1681" y="3069"/>
              <a:ext cx="195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FF0000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1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/</a:t>
              </a:r>
              <a:r>
                <a:rPr lang="en-US" altLang="zh-TW" sz="2000" dirty="0">
                  <a:solidFill>
                    <a:srgbClr val="0000FF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0</a:t>
              </a:r>
              <a:endParaRPr lang="zh-TW" altLang="en-US" sz="2000" dirty="0">
                <a:solidFill>
                  <a:srgbClr val="0000FF"/>
                </a:solidFill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305" y="5229"/>
              <a:ext cx="206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1 (Yes)</a:t>
              </a:r>
              <a:endParaRPr lang="en-US" altLang="zh-TW" sz="2000" dirty="0">
                <a:solidFill>
                  <a:srgbClr val="FF0000"/>
                </a:solidFill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0575" y="7625"/>
              <a:ext cx="206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0000FF"/>
                  </a:solidFill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0 (No)</a:t>
              </a:r>
              <a:endParaRPr lang="en-US" altLang="zh-TW" sz="2000" dirty="0">
                <a:solidFill>
                  <a:srgbClr val="0000FF"/>
                </a:solidFill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881" y="4707"/>
              <a:ext cx="38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“free” in e-mail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537" y="1748"/>
              <a:ext cx="445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“Talk” in e-mail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6681" y="4611"/>
              <a:ext cx="660" cy="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>
              <a:off x="6730" y="2132"/>
              <a:ext cx="612" cy="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应用：文档归类</a:t>
            </a:r>
            <a:endParaRPr lang="zh-TW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07950" y="1297940"/>
            <a:ext cx="8910955" cy="4811395"/>
            <a:chOff x="583" y="2284"/>
            <a:chExt cx="14033" cy="7577"/>
          </a:xfrm>
        </p:grpSpPr>
        <p:pic>
          <p:nvPicPr>
            <p:cNvPr id="34818" name="Picture 2" descr="http://top-breaking-news.com/wp-content/uploads/2016/03/Twitter-news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5472"/>
              <a:ext cx="5246" cy="3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83" y="9330"/>
              <a:ext cx="4700" cy="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http://top-breaking-news.com/</a:t>
              </a:r>
              <a:endParaRPr lang="zh-TW" altLang="en-US" sz="16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446" y="3315"/>
              <a:ext cx="2708" cy="19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Century Schoolbook" panose="02040604050505020304" charset="0"/>
                  <a:ea typeface="思源宋体" panose="02020400000000000000" charset="-122"/>
                </a:rPr>
                <a:t>分类器</a:t>
              </a:r>
              <a:endParaRPr lang="zh-CN" altLang="en-US" sz="24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10291" y="3853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6" y="3118"/>
              <a:ext cx="432" cy="2354"/>
            </a:xfrm>
            <a:prstGeom prst="rect">
              <a:avLst/>
            </a:prstGeom>
          </p:spPr>
        </p:pic>
        <p:sp>
          <p:nvSpPr>
            <p:cNvPr id="9" name="向右箭號 8"/>
            <p:cNvSpPr/>
            <p:nvPr/>
          </p:nvSpPr>
          <p:spPr>
            <a:xfrm>
              <a:off x="6660" y="3853"/>
              <a:ext cx="666" cy="8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7" y="3177"/>
              <a:ext cx="460" cy="2379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12105" y="2284"/>
              <a:ext cx="22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政治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105" y="5484"/>
              <a:ext cx="192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體育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cxnSp>
          <p:nvCxnSpPr>
            <p:cNvPr id="15" name="直線單箭頭接點 14"/>
            <p:cNvCxnSpPr/>
            <p:nvPr/>
          </p:nvCxnSpPr>
          <p:spPr>
            <a:xfrm flipV="1">
              <a:off x="11284" y="2787"/>
              <a:ext cx="720" cy="72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V="1">
              <a:off x="11264" y="3719"/>
              <a:ext cx="1077" cy="34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11284" y="5274"/>
              <a:ext cx="783" cy="42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12416" y="3315"/>
              <a:ext cx="22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經濟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5" name="手繪多邊形 4"/>
            <p:cNvSpPr/>
            <p:nvPr/>
          </p:nvSpPr>
          <p:spPr>
            <a:xfrm>
              <a:off x="4459" y="3887"/>
              <a:ext cx="1529" cy="867"/>
            </a:xfrm>
            <a:custGeom>
              <a:avLst/>
              <a:gdLst>
                <a:gd name="connsiteX0" fmla="*/ 245297 w 971011"/>
                <a:gd name="connsiteY0" fmla="*/ 550862 h 550862"/>
                <a:gd name="connsiteX1" fmla="*/ 42097 w 971011"/>
                <a:gd name="connsiteY1" fmla="*/ 42862 h 550862"/>
                <a:gd name="connsiteX2" fmla="*/ 971011 w 971011"/>
                <a:gd name="connsiteY2" fmla="*/ 28348 h 55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011" h="550862">
                  <a:moveTo>
                    <a:pt x="245297" y="550862"/>
                  </a:moveTo>
                  <a:cubicBezTo>
                    <a:pt x="83221" y="340405"/>
                    <a:pt x="-78855" y="129948"/>
                    <a:pt x="42097" y="42862"/>
                  </a:cubicBezTo>
                  <a:cubicBezTo>
                    <a:pt x="163049" y="-44224"/>
                    <a:pt x="971011" y="28348"/>
                    <a:pt x="971011" y="2834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585" y="6067"/>
              <a:ext cx="57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</a:t>
              </a:r>
              <a:r>
                <a:rPr lang="en-US" altLang="zh-TW" sz="2000" i="1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president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” in document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138" y="2551"/>
              <a:ext cx="47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“</a:t>
              </a:r>
              <a:r>
                <a:rPr lang="en-US" altLang="zh-TW" sz="2000" i="1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stock</a:t>
              </a:r>
              <a:r>
                <a:rPr lang="en-US" altLang="zh-TW" sz="2000" dirty="0">
                  <a:latin typeface="Century Schoolbook" panose="02040604050505020304" charset="0"/>
                  <a:ea typeface="思源宋体" panose="02020400000000000000" charset="-122"/>
                  <a:cs typeface="Century Schoolbook" panose="02040604050505020304" charset="0"/>
                </a:rPr>
                <a:t>” in document</a:t>
              </a:r>
              <a:endParaRPr lang="en-US" altLang="zh-TW" sz="2000" dirty="0">
                <a:latin typeface="Century Schoolbook" panose="02040604050505020304" charset="0"/>
                <a:ea typeface="思源宋体" panose="02020400000000000000" charset="-122"/>
                <a:cs typeface="Century Schoolbook" panose="02040604050505020304" charset="0"/>
              </a:endParaRPr>
            </a:p>
          </p:txBody>
        </p:sp>
        <p:cxnSp>
          <p:nvCxnSpPr>
            <p:cNvPr id="21" name="直線單箭頭接點 20"/>
            <p:cNvCxnSpPr/>
            <p:nvPr/>
          </p:nvCxnSpPr>
          <p:spPr>
            <a:xfrm flipH="1" flipV="1">
              <a:off x="6257" y="5247"/>
              <a:ext cx="1714" cy="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5733" y="2983"/>
              <a:ext cx="612" cy="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" y="7462"/>
              <a:ext cx="1723" cy="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7" y="7483"/>
              <a:ext cx="1723" cy="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https://i-gkh.ru/images/docx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7" y="7511"/>
              <a:ext cx="1723" cy="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字方塊 25"/>
            <p:cNvSpPr txBox="1"/>
            <p:nvPr/>
          </p:nvSpPr>
          <p:spPr>
            <a:xfrm>
              <a:off x="7539" y="9185"/>
              <a:ext cx="19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體育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9571" y="9189"/>
              <a:ext cx="19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政治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1689" y="9229"/>
              <a:ext cx="19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Century Schoolbook" panose="02040604050505020304" charset="0"/>
                  <a:ea typeface="思源宋体" panose="02020400000000000000" charset="-122"/>
                </a:rPr>
                <a:t>財經</a:t>
              </a:r>
              <a:endParaRPr lang="zh-TW" altLang="en-US" sz="2000" dirty="0">
                <a:latin typeface="Century Schoolbook" panose="02040604050505020304" charset="0"/>
                <a:ea typeface="思源宋体" panose="02020400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rgbClr val="C00000"/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感知器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SVM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支持向量机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1036955"/>
            <a:ext cx="8615680" cy="29635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94755" y="3540125"/>
            <a:ext cx="2585085" cy="46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endParaRPr lang="zh-CN" altLang="en-US" sz="2400" dirty="0"/>
          </a:p>
        </p:txBody>
      </p: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4063365"/>
            <a:ext cx="2971800" cy="2354580"/>
          </a:xfrm>
          <a:prstGeom prst="rect">
            <a:avLst/>
          </a:prstGeom>
        </p:spPr>
      </p:pic>
      <p:pic>
        <p:nvPicPr>
          <p:cNvPr id="16" name="内容占位符 15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rcRect l="1493" t="51878" r="44265"/>
          <a:stretch>
            <a:fillRect/>
          </a:stretch>
        </p:blipFill>
        <p:spPr>
          <a:xfrm>
            <a:off x="3321685" y="4114800"/>
            <a:ext cx="5714365" cy="225171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lum bright="30000"/>
          </a:blip>
          <a:stretch>
            <a:fillRect/>
          </a:stretch>
        </p:blipFill>
        <p:spPr>
          <a:xfrm>
            <a:off x="264160" y="1036955"/>
            <a:ext cx="8615680" cy="29635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线性分类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94755" y="3540125"/>
            <a:ext cx="2585085" cy="46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endParaRPr lang="zh-CN" altLang="en-US" sz="2400" dirty="0"/>
          </a:p>
        </p:txBody>
      </p: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4063365"/>
            <a:ext cx="2971800" cy="2354580"/>
          </a:xfrm>
          <a:prstGeom prst="rect">
            <a:avLst/>
          </a:prstGeom>
        </p:spPr>
      </p:pic>
      <p:pic>
        <p:nvPicPr>
          <p:cNvPr id="16" name="内容占位符 15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rcRect l="1493" t="51878" r="44265"/>
          <a:stretch>
            <a:fillRect/>
          </a:stretch>
        </p:blipFill>
        <p:spPr>
          <a:xfrm>
            <a:off x="3321685" y="4114800"/>
            <a:ext cx="5714365" cy="2251710"/>
          </a:xfrm>
        </p:spPr>
      </p:pic>
      <p:sp>
        <p:nvSpPr>
          <p:cNvPr id="3" name="矩形 2"/>
          <p:cNvSpPr/>
          <p:nvPr/>
        </p:nvSpPr>
        <p:spPr>
          <a:xfrm>
            <a:off x="6735445" y="3844925"/>
            <a:ext cx="2300605" cy="706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</a:rPr>
              <a:t>分类结果需要是离散值，怎么办？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2537460" y="901700"/>
            <a:ext cx="5843905" cy="5054600"/>
          </a:xfrm>
        </p:spPr>
        <p:txBody>
          <a:bodyPr/>
          <a:lstStyle/>
          <a:p>
            <a:r>
              <a:rPr lang="zh-CN" altLang="en-US">
                <a:solidFill>
                  <a:schemeClr val="accent5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accent5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accent5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accent5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accent5">
                    <a:lumMod val="50000"/>
                  </a:schemeClr>
                </a:solidFill>
                <a:sym typeface="+mn-ea"/>
              </a:rPr>
              <a:t>感知器</a:t>
            </a:r>
            <a:endParaRPr lang="en-US" altLang="zh-CN" dirty="0">
              <a:solidFill>
                <a:schemeClr val="accent5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accent5">
                    <a:lumMod val="50000"/>
                  </a:schemeClr>
                </a:solidFill>
                <a:sym typeface="+mn-ea"/>
              </a:rPr>
              <a:t>SVM </a:t>
            </a:r>
            <a:r>
              <a:rPr lang="zh-CN">
                <a:solidFill>
                  <a:schemeClr val="accent5">
                    <a:lumMod val="50000"/>
                  </a:schemeClr>
                </a:solidFill>
                <a:sym typeface="+mn-ea"/>
              </a:rPr>
              <a:t>支持向量机</a:t>
            </a:r>
            <a:endParaRPr lang="zh-CN" dirty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决策函数</a:t>
            </a:r>
            <a:r>
              <a:rPr lang="en-US" altLang="zh-CN" dirty="0"/>
              <a:t>/</a:t>
            </a:r>
            <a:r>
              <a:rPr lang="zh-CN" altLang="en-US" dirty="0"/>
              <a:t>判别函数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94755" y="3540125"/>
            <a:ext cx="2585085" cy="46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" y="1066800"/>
            <a:ext cx="8107680" cy="2291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3388360"/>
            <a:ext cx="8108315" cy="3002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两类线性分类模型（</a:t>
            </a:r>
            <a:r>
              <a:rPr lang="zh-CN" altLang="en-US" dirty="0">
                <a:sym typeface="+mn-ea"/>
              </a:rPr>
              <a:t>符号函数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885" y="2992120"/>
            <a:ext cx="3750310" cy="347916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" y="2992120"/>
            <a:ext cx="4391025" cy="347916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537335" y="1085215"/>
            <a:ext cx="6112510" cy="1005840"/>
            <a:chOff x="1548" y="1665"/>
            <a:chExt cx="9626" cy="15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rcRect l="21803" t="21658" r="41452" b="65503"/>
            <a:stretch>
              <a:fillRect/>
            </a:stretch>
          </p:blipFill>
          <p:spPr>
            <a:xfrm>
              <a:off x="1548" y="2153"/>
              <a:ext cx="4692" cy="60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rcRect l="36894" t="35533" r="24465" b="30964"/>
            <a:stretch>
              <a:fillRect/>
            </a:stretch>
          </p:blipFill>
          <p:spPr>
            <a:xfrm>
              <a:off x="6240" y="1665"/>
              <a:ext cx="4934" cy="1584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965" y="2245360"/>
            <a:ext cx="2083435" cy="3613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508885" y="2606040"/>
            <a:ext cx="4126230" cy="3827780"/>
            <a:chOff x="3951" y="3996"/>
            <a:chExt cx="6498" cy="6028"/>
          </a:xfrm>
        </p:grpSpPr>
        <p:pic>
          <p:nvPicPr>
            <p:cNvPr id="5" name="图片 4" descr="屏幕剪辑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51" y="3996"/>
              <a:ext cx="6498" cy="602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rcRect t="19874" r="83314" b="29653"/>
            <a:stretch>
              <a:fillRect/>
            </a:stretch>
          </p:blipFill>
          <p:spPr>
            <a:xfrm>
              <a:off x="8460" y="6267"/>
              <a:ext cx="292" cy="480"/>
            </a:xfrm>
            <a:prstGeom prst="rect">
              <a:avLst/>
            </a:prstGeom>
          </p:spPr>
        </p:pic>
        <p:cxnSp>
          <p:nvCxnSpPr>
            <p:cNvPr id="16" name="直接箭头连接符 15"/>
            <p:cNvCxnSpPr/>
            <p:nvPr/>
          </p:nvCxnSpPr>
          <p:spPr>
            <a:xfrm>
              <a:off x="8224" y="6440"/>
              <a:ext cx="528" cy="528"/>
            </a:xfrm>
            <a:prstGeom prst="straightConnector1">
              <a:avLst/>
            </a:prstGeom>
            <a:ln>
              <a:solidFill>
                <a:schemeClr val="accent5"/>
              </a:solidFill>
              <a:beve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决策边界</a:t>
            </a:r>
            <a:r>
              <a:rPr lang="en-US" altLang="zh-CN" dirty="0"/>
              <a:t>/</a:t>
            </a:r>
            <a:r>
              <a:rPr lang="zh-CN" altLang="en-US" dirty="0"/>
              <a:t>决策平面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" y="4964430"/>
            <a:ext cx="2363470" cy="396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" y="1059180"/>
            <a:ext cx="8493760" cy="1478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550" y="3055620"/>
            <a:ext cx="2913380" cy="317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420" y="3680460"/>
            <a:ext cx="1111250" cy="6038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580" y="3814445"/>
            <a:ext cx="92964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多类分类（</a:t>
            </a:r>
            <a:r>
              <a:rPr lang="en-US" altLang="zh-CN" sz="3200" dirty="0"/>
              <a:t>Multi-class Classification</a:t>
            </a:r>
            <a:r>
              <a:rPr lang="zh-CN" altLang="en-US" sz="3200" dirty="0"/>
              <a:t>）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6" b="7297"/>
          <a:stretch>
            <a:fillRect/>
          </a:stretch>
        </p:blipFill>
        <p:spPr>
          <a:xfrm>
            <a:off x="140335" y="1133475"/>
            <a:ext cx="8863330" cy="2337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65" y="3909695"/>
            <a:ext cx="6922135" cy="2493645"/>
          </a:xfrm>
          <a:prstGeom prst="rect">
            <a:avLst/>
          </a:prstGeom>
        </p:spPr>
      </p:pic>
      <p:pic>
        <p:nvPicPr>
          <p:cNvPr id="16" name="内容占位符 15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rcRect l="1493" t="51878" r="44265"/>
          <a:stretch>
            <a:fillRect/>
          </a:stretch>
        </p:blipFill>
        <p:spPr>
          <a:xfrm>
            <a:off x="194945" y="5579110"/>
            <a:ext cx="2258695" cy="89027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将分类问题看作条件</a:t>
            </a:r>
            <a:r>
              <a:rPr lang="zh-CN" altLang="en-US" dirty="0">
                <a:solidFill>
                  <a:srgbClr val="FF0000"/>
                </a:solidFill>
              </a:rPr>
              <a:t>概率估计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为了解决连续的线性函数不适合进行分类的问题，引入非线性函数</a:t>
            </a:r>
            <a:r>
              <a:rPr lang="en-US" altLang="zh-CN" dirty="0"/>
              <a:t>g </a:t>
            </a:r>
            <a:r>
              <a:rPr lang="zh-CN" altLang="en-US" dirty="0"/>
              <a:t>来预测类别标签的后验概率</a:t>
            </a:r>
            <a:r>
              <a:rPr lang="en-US" altLang="zh-CN" dirty="0"/>
              <a:t>p(y = </a:t>
            </a:r>
            <a:r>
              <a:rPr lang="en-US" altLang="zh-CN" dirty="0" err="1"/>
              <a:t>c|x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以两类分类为例，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f</a:t>
            </a:r>
            <a:r>
              <a:rPr lang="zh-CN" altLang="en-US" dirty="0"/>
              <a:t>：线性函数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g</a:t>
            </a:r>
            <a:r>
              <a:rPr lang="zh-CN" altLang="en-US" dirty="0"/>
              <a:t>：把线性函数的值域从实数区间“挤压”到了</a:t>
            </a:r>
            <a:r>
              <a:rPr lang="en-US" altLang="zh-CN" dirty="0"/>
              <a:t>(0,1)</a:t>
            </a:r>
            <a:r>
              <a:rPr lang="zh-CN" altLang="en-US" dirty="0"/>
              <a:t>之间，可以用来表示概率。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129249"/>
            <a:ext cx="3268505" cy="4148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05760" y="5616575"/>
            <a:ext cx="33324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如何构建函数</a:t>
            </a:r>
            <a:r>
              <a:rPr lang="en-US" altLang="zh-CN" sz="2400" i="1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g</a:t>
            </a:r>
            <a:r>
              <a:rPr lang="zh-CN" altLang="en-US" sz="2400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？</a:t>
            </a:r>
            <a:endParaRPr lang="zh-CN" altLang="en-US" sz="2400" dirty="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16" name="内容占位符 15"/>
          <p:cNvPicPr>
            <a:picLocks noGrp="1" noChangeAspect="1"/>
          </p:cNvPicPr>
          <p:nvPr/>
        </p:nvPicPr>
        <p:blipFill>
          <a:blip r:embed="rId2"/>
          <a:srcRect l="1493" t="51878" r="44265"/>
          <a:stretch>
            <a:fillRect/>
          </a:stretch>
        </p:blipFill>
        <p:spPr>
          <a:xfrm>
            <a:off x="6063615" y="5250815"/>
            <a:ext cx="2797810" cy="1102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rgbClr val="C00000"/>
                </a:solidFill>
                <a:sym typeface="+mn-ea"/>
              </a:rPr>
              <a:t>Logistic Regression </a:t>
            </a:r>
            <a:endParaRPr lang="en-US" altLang="zh-CN" dirty="0">
              <a:solidFill>
                <a:srgbClr val="C00000"/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感知器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SVM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支持向量机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>
                <a:sym typeface="+mn-ea"/>
              </a:rPr>
              <a:t>Logistic</a:t>
            </a:r>
            <a:r>
              <a:rPr lang="zh-CN" altLang="en-US">
                <a:sym typeface="+mn-ea"/>
              </a:rPr>
              <a:t>回归</a:t>
            </a:r>
            <a:endParaRPr lang="zh-CN" altLang="en-US" dirty="0"/>
          </a:p>
        </p:txBody>
      </p:sp>
      <p:pic>
        <p:nvPicPr>
          <p:cNvPr id="7170" name="Picture 2" descr="Image result for softmax vs sigmoi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135" y="1430655"/>
            <a:ext cx="4049395" cy="175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09" y="1868364"/>
            <a:ext cx="2324161" cy="881766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" y="4810760"/>
            <a:ext cx="5029835" cy="762635"/>
          </a:xfrm>
          <a:prstGeom prst="rect">
            <a:avLst/>
          </a:prstGeom>
        </p:spPr>
      </p:pic>
      <p:pic>
        <p:nvPicPr>
          <p:cNvPr id="9" name="Picture 2" descr="âlogistic functionâçå¾çæç´¢ç»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4173855"/>
            <a:ext cx="3054985" cy="20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分类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928" y="1759585"/>
            <a:ext cx="2648235" cy="11508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10" y="1640647"/>
            <a:ext cx="4017645" cy="1387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" y="3267710"/>
            <a:ext cx="4236720" cy="2743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230" y="3228975"/>
            <a:ext cx="3418205" cy="2781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455" y="5975350"/>
            <a:ext cx="6256020" cy="4495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27650" y="1180465"/>
            <a:ext cx="248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Logistic分类器</a:t>
            </a:r>
            <a:endParaRPr lang="zh-CN" altLang="en-US" sz="2400" b="1" dirty="0" smtClean="0">
              <a:solidFill>
                <a:srgbClr val="0070C0"/>
              </a:solidFill>
              <a:latin typeface="Century Schoolbook" panose="02040604050505020304" charset="0"/>
              <a:ea typeface="思源宋体" panose="020204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92605" y="1180465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线性分类器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688975"/>
          </a:xfrm>
        </p:spPr>
        <p:txBody>
          <a:bodyPr/>
          <a:p>
            <a:r>
              <a:rPr lang="zh-CN" altLang="en-US"/>
              <a:t>分类任务：真实概率 </a:t>
            </a:r>
            <a:r>
              <a:t>vs. </a:t>
            </a:r>
            <a:r>
              <a:rPr lang="zh-CN" altLang="en-US"/>
              <a:t>预测概率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46960" y="5711891"/>
            <a:ext cx="4458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</a:rPr>
              <a:t>如何衡量两个条件分布的差异？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10970" y="1948180"/>
            <a:ext cx="6322060" cy="3376930"/>
            <a:chOff x="2222" y="3068"/>
            <a:chExt cx="9956" cy="5318"/>
          </a:xfrm>
        </p:grpSpPr>
        <p:graphicFrame>
          <p:nvGraphicFramePr>
            <p:cNvPr id="12" name="图表 11"/>
            <p:cNvGraphicFramePr/>
            <p:nvPr/>
          </p:nvGraphicFramePr>
          <p:xfrm>
            <a:off x="2222" y="3068"/>
            <a:ext cx="9956" cy="53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327" y="7742"/>
            <a:ext cx="1333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2" imgW="508000" imgH="190500" progId="Equation.KSEE3">
                    <p:embed/>
                  </p:oleObj>
                </mc:Choice>
                <mc:Fallback>
                  <p:oleObj name="" r:id="rId2" imgW="5080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327" y="7742"/>
                          <a:ext cx="1333" cy="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575" y="7742"/>
            <a:ext cx="1367" cy="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4" imgW="520700" imgH="190500" progId="Equation.KSEE3">
                    <p:embed/>
                  </p:oleObj>
                </mc:Choice>
                <mc:Fallback>
                  <p:oleObj name="" r:id="rId4" imgW="5207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575" y="7742"/>
                          <a:ext cx="1367" cy="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熵（</a:t>
            </a:r>
            <a:r>
              <a:rPr lang="en-US" altLang="zh-CN">
                <a:sym typeface="+mn-ea"/>
              </a:rPr>
              <a:t>Entropy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/>
              <a:t>在信息论中，熵用来衡量一个随机事件的不确定性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自信息（</a:t>
            </a:r>
            <a:r>
              <a:t>Self Information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熵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4220845"/>
            <a:ext cx="3231515" cy="177990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4475" y="2810510"/>
          <a:ext cx="2141220" cy="37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1016000" imgH="177165" progId="Equation.KSEE3">
                  <p:embed/>
                </p:oleObj>
              </mc:Choice>
              <mc:Fallback>
                <p:oleObj name="" r:id="rId2" imgW="1016000" imgH="17716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4475" y="2810510"/>
                        <a:ext cx="2141220" cy="373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475" y="1857375"/>
            <a:ext cx="3010535" cy="4311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机器学习举例：线性回归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>
                <a:sym typeface="+mn-ea"/>
              </a:rPr>
              <a:t>熵（</a:t>
            </a:r>
            <a:r>
              <a:rPr lang="en-US" altLang="zh-CN">
                <a:sym typeface="+mn-ea"/>
              </a:rPr>
              <a:t>Entropy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/>
              <a:t>哪个信息量大？</a:t>
            </a:r>
            <a:endParaRPr lang="zh-CN" altLang="en-US"/>
          </a:p>
          <a:p>
            <a:pPr lvl="1"/>
            <a:r>
              <a:rPr lang="zh-CN" altLang="en-US"/>
              <a:t>事件</a:t>
            </a:r>
            <a:r>
              <a:t>A</a:t>
            </a:r>
            <a:r>
              <a:rPr lang="zh-CN" altLang="en-US"/>
              <a:t>：某母胎</a:t>
            </a:r>
            <a:r>
              <a:t>SOLO</a:t>
            </a:r>
            <a:r>
              <a:rPr lang="zh-CN" altLang="en-US"/>
              <a:t>告诉你</a:t>
            </a:r>
            <a:r>
              <a:t>TA</a:t>
            </a:r>
            <a:r>
              <a:rPr lang="zh-CN" altLang="en-US"/>
              <a:t>还单身</a:t>
            </a:r>
            <a:endParaRPr lang="zh-CN" altLang="en-US"/>
          </a:p>
          <a:p>
            <a:pPr lvl="1"/>
            <a:r>
              <a:rPr lang="zh-CN" altLang="en-US"/>
              <a:t>事件</a:t>
            </a:r>
            <a:r>
              <a:rPr lang="en-US" altLang="zh-CN"/>
              <a:t>B</a:t>
            </a:r>
            <a:r>
              <a:rPr lang="zh-CN" altLang="en-US"/>
              <a:t>：你追的</a:t>
            </a:r>
            <a:r>
              <a:rPr lang="en-US" altLang="zh-CN"/>
              <a:t>CP</a:t>
            </a:r>
            <a:r>
              <a:rPr lang="zh-CN" altLang="en-US"/>
              <a:t>在一起</a:t>
            </a:r>
            <a:r>
              <a:rPr lang="en-US" altLang="zh-CN"/>
              <a:t>/</a:t>
            </a:r>
            <a:r>
              <a:rPr lang="zh-CN" altLang="en-US"/>
              <a:t>分手</a:t>
            </a:r>
            <a:r>
              <a:rPr lang="zh-CN" altLang="en-US"/>
              <a:t>啦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8841"/>
          <a:stretch>
            <a:fillRect/>
          </a:stretch>
        </p:blipFill>
        <p:spPr>
          <a:xfrm>
            <a:off x="259080" y="3030220"/>
            <a:ext cx="4054475" cy="3041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3646" r="13438"/>
          <a:stretch>
            <a:fillRect/>
          </a:stretch>
        </p:blipFill>
        <p:spPr>
          <a:xfrm>
            <a:off x="4566920" y="3030220"/>
            <a:ext cx="4300855" cy="3041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熵（</a:t>
            </a:r>
            <a:r>
              <a:rPr lang="en-US" altLang="zh-CN">
                <a:sym typeface="+mn-ea"/>
              </a:rPr>
              <a:t>Entropy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5234305" cy="2131695"/>
          </a:xfrm>
        </p:spPr>
        <p:txBody>
          <a:bodyPr/>
          <a:p>
            <a:r>
              <a:rPr lang="zh-CN" altLang="en-US"/>
              <a:t>克劳德·香农Claude E. Shannon</a:t>
            </a:r>
            <a:endParaRPr lang="zh-CN" altLang="en-US"/>
          </a:p>
          <a:p>
            <a:pPr lvl="1"/>
            <a:r>
              <a:rPr lang="zh-CN" altLang="en-US"/>
              <a:t>生卒年：1916-2001</a:t>
            </a:r>
            <a:endParaRPr lang="zh-CN" altLang="en-US"/>
          </a:p>
          <a:p>
            <a:pPr lvl="1"/>
            <a:r>
              <a:rPr lang="zh-CN" altLang="en-US"/>
              <a:t>信息论之父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2981325"/>
            <a:ext cx="4499610" cy="3375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80" y="1226820"/>
            <a:ext cx="3693160" cy="51295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4035" y="5988050"/>
            <a:ext cx="1836420" cy="368300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贝尔实验室雕像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交叉熵（</a:t>
            </a:r>
            <a:r>
              <a:rPr lang="en-US" altLang="zh-CN" dirty="0"/>
              <a:t>Cross Entropy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交叉熵是按照概率分布</a:t>
            </a:r>
            <a:r>
              <a:rPr lang="en-US" altLang="zh-CN" i="1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i="1" dirty="0"/>
              <a:t>p</a:t>
            </a:r>
            <a:r>
              <a:rPr lang="zh-CN" altLang="en-US" dirty="0"/>
              <a:t>的信息进行编码的长度。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二分类问题中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80" y="2113280"/>
            <a:ext cx="3799840" cy="1335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4012565"/>
            <a:ext cx="4179570" cy="2238375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2905" y="4840605"/>
          <a:ext cx="3946525" cy="1151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3" imgW="2133600" imgH="622300" progId="Equation.KSEE3">
                  <p:embed/>
                </p:oleObj>
              </mc:Choice>
              <mc:Fallback>
                <p:oleObj name="" r:id="rId3" imgW="2133600" imgH="622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905" y="4840605"/>
                        <a:ext cx="3946525" cy="1151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2036445"/>
          </a:xfrm>
        </p:spPr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  <a:endParaRPr lang="zh-CN" altLang="en-US" dirty="0"/>
          </a:p>
        </p:txBody>
      </p:sp>
      <p:pic>
        <p:nvPicPr>
          <p:cNvPr id="4" name="Picture 2" descr="Image result for kl diverge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" y="3094990"/>
            <a:ext cx="482219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kl div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77" y="3996055"/>
            <a:ext cx="3547915" cy="1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ele attr="{D96305A4-48DE-489F-AA52-55C13B0BA5CA}"/>
                  </a:ext>
                </a:extLst>
              </p:cNvPr>
              <p:cNvSpPr txBox="1"/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ele attr="{AF6AC7A4-5CA3-4779-B5A2-2DB7A36BCC55}"/>
                  </a:ext>
                </a:extLst>
              </p:cNvPr>
              <p:cNvSpPr txBox="1"/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679332" y="3045588"/>
            <a:ext cx="2253228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ele attr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blipFill rotWithShape="1">
                <a:blip r:embed="rId3"/>
                <a:stretch>
                  <a:fillRect l="-3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4486619" y="5560895"/>
            <a:ext cx="2253228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178201" y="2066992"/>
            <a:ext cx="919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KL</a:t>
            </a:r>
            <a:r>
              <a:rPr lang="zh-CN" altLang="en-US" dirty="0">
                <a:solidFill>
                  <a:srgbClr val="FF0000"/>
                </a:solidFill>
              </a:rPr>
              <a:t>散度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ele attr="{6E17F5F3-302F-4196-B1BF-8D7F5719D8AC}"/>
                  </a:ext>
                </a:extLst>
              </p:cNvPr>
              <p:cNvSpPr txBox="1"/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blipFill rotWithShape="1">
                <a:blip r:embed="rId4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ele attr="{DD680F5F-0EE2-4CBE-A4A9-5E5A2B3647AD}"/>
                  </a:ext>
                </a:extLst>
              </p:cNvPr>
              <p:cNvSpPr/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" y="3973195"/>
                <a:ext cx="1917700" cy="539750"/>
              </a:xfrm>
              <a:prstGeom prst="rect">
                <a:avLst/>
              </a:prstGeom>
              <a:blipFill rotWithShape="1">
                <a:blip r:embed="rId5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ele attr="{3BAB3F9B-40E8-4F4D-A475-A7B1D38ABC40}"/>
                  </a:ext>
                </a:extLst>
              </p:cNvPr>
              <p:cNvSpPr txBox="1"/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blipFill rotWithShape="1">
                <a:blip r:embed="rId6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6" grpId="0"/>
      <p:bldP spid="7" grpId="0" bldLvl="0" animBg="1"/>
      <p:bldP spid="8" grpId="0"/>
      <p:bldP spid="10" grpId="0" bldLvl="0" animBg="1"/>
      <p:bldP spid="12" grpId="0" bldLvl="0" animBg="1"/>
      <p:bldP spid="1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pPr lvl="0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74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78" b="43107"/>
          <a:stretch>
            <a:fillRect/>
          </a:stretch>
        </p:blipFill>
        <p:spPr>
          <a:xfrm>
            <a:off x="756920" y="5405755"/>
            <a:ext cx="1066800" cy="639445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72" y="3482060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593850"/>
            <a:ext cx="3900805" cy="8756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pPr lvl="0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74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1944"/>
            <a:ext cx="6456836" cy="112406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72" y="3482060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593850"/>
            <a:ext cx="3900805" cy="8756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25120" y="2317956"/>
            <a:ext cx="8371968" cy="4024388"/>
            <a:chOff x="1920" y="4329"/>
            <a:chExt cx="10979" cy="527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20" y="5040"/>
              <a:ext cx="9887" cy="456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矩形 3"/>
                <p:cNvSpPr/>
                <p:nvPr/>
              </p:nvSpPr>
              <p:spPr>
                <a:xfrm>
                  <a:off x="1600200" y="2599297"/>
                  <a:ext cx="18621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FF0000"/>
                      </a:solidFill>
                    </a:rPr>
                    <a:t>真实概率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" y="4329"/>
                  <a:ext cx="2933" cy="746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951" t="-6557" r="-656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/>
                <p:cNvSpPr/>
                <p:nvPr/>
              </p:nvSpPr>
              <p:spPr>
                <a:xfrm>
                  <a:off x="4876800" y="2599297"/>
                  <a:ext cx="33142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solidFill>
                        <a:srgbClr val="FF0000"/>
                      </a:solidFill>
                    </a:rPr>
                    <a:t>预测概率的负对数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0" y="4329"/>
                  <a:ext cx="5219" cy="74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471" t="-6557" r="-184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276" y="1152402"/>
                <a:ext cx="2816092" cy="108843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zh-CN" altLang="en-US" dirty="0"/>
          </a:p>
          <a:p>
            <a:endParaRPr 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1707849"/>
            <a:ext cx="8306959" cy="828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99" y="2823404"/>
            <a:ext cx="2324161" cy="881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1707849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90" y="2899814"/>
            <a:ext cx="5239481" cy="885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线性回归（</a:t>
            </a:r>
            <a:r>
              <a:rPr lang="en-US" altLang="zh-CN" dirty="0"/>
              <a:t>Linear Regression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sz="2000" dirty="0"/>
              <a:t>增广权重向量和增广特征向量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5" y="1246505"/>
            <a:ext cx="3530989" cy="71127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41496"/>
            <a:ext cx="4136354" cy="24778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73" y="2638672"/>
            <a:ext cx="2972128" cy="35182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27" y="5220976"/>
            <a:ext cx="2025071" cy="835647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4191000" y="5638800"/>
            <a:ext cx="609600" cy="0"/>
          </a:xfrm>
          <a:prstGeom prst="straightConnector1">
            <a:avLst/>
          </a:prstGeom>
          <a:ln>
            <a:solidFill>
              <a:srgbClr val="5D9C95"/>
            </a:solidFill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zh-CN" altLang="en-US" dirty="0"/>
          </a:p>
          <a:p>
            <a:endParaRPr lang="zh-CN" altLang="en-US" dirty="0"/>
          </a:p>
          <a:p>
            <a:pPr lvl="1"/>
            <a:r>
              <a:rPr lang="zh-CN" dirty="0"/>
              <a:t>推导</a:t>
            </a:r>
            <a:endParaRPr 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1707849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90" y="2899814"/>
            <a:ext cx="5239481" cy="8859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85" y="3979545"/>
            <a:ext cx="7074535" cy="24447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4300" y="3908425"/>
            <a:ext cx="89179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1328420" y="1276350"/>
            <a:ext cx="6486525" cy="485775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rgbClr val="C00000"/>
                </a:solidFill>
                <a:sym typeface="+mn-ea"/>
              </a:rPr>
              <a:t>Softmax Regression</a:t>
            </a:r>
            <a:endParaRPr lang="en-US" altLang="zh-CN" dirty="0">
              <a:solidFill>
                <a:srgbClr val="C00000"/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感知器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SVM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支持向量机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判别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endParaRPr lang="zh-CN" altLang="en-US" dirty="0"/>
          </a:p>
          <a:p>
            <a:endParaRPr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pPr lvl="1"/>
            <a:r>
              <a:rPr>
                <a:sym typeface="+mn-ea"/>
              </a:rPr>
              <a:t>Softmax</a:t>
            </a:r>
            <a:r>
              <a:rPr lang="zh-CN" altLang="en-US">
                <a:sym typeface="+mn-ea"/>
              </a:rPr>
              <a:t>回归是</a:t>
            </a:r>
            <a:r>
              <a:rPr>
                <a:sym typeface="+mn-ea"/>
              </a:rPr>
              <a:t>logistic</a:t>
            </a:r>
            <a:r>
              <a:rPr lang="zh-CN" altLang="en-US">
                <a:sym typeface="+mn-ea"/>
              </a:rPr>
              <a:t>回归的多类推广：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" y="1971040"/>
            <a:ext cx="3504565" cy="840740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05" y="1693545"/>
            <a:ext cx="3653155" cy="1395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37250" y="1233170"/>
            <a:ext cx="20955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Softmax</a:t>
            </a:r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回归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08100" y="1233170"/>
            <a:ext cx="20955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Softmax</a:t>
            </a:r>
            <a:r>
              <a:rPr lang="zh-CN" altLang="en-US" sz="2400" b="1" dirty="0" smtClean="0">
                <a:solidFill>
                  <a:srgbClr val="0070C0"/>
                </a:solidFill>
                <a:latin typeface="Century Schoolbook" panose="02040604050505020304" charset="0"/>
                <a:ea typeface="思源宋体" panose="02020400000000000000" charset="-122"/>
                <a:sym typeface="+mn-ea"/>
              </a:rPr>
              <a:t>函数</a:t>
            </a:r>
            <a:endParaRPr lang="zh-CN" altLang="en-US"/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85" y="5372100"/>
            <a:ext cx="2628265" cy="94488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240280" y="3089275"/>
            <a:ext cx="4878070" cy="2237105"/>
            <a:chOff x="3528" y="4865"/>
            <a:chExt cx="7682" cy="352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rcRect l="128" t="30741" r="30483" b="9837"/>
            <a:stretch>
              <a:fillRect/>
            </a:stretch>
          </p:blipFill>
          <p:spPr>
            <a:xfrm>
              <a:off x="3528" y="4878"/>
              <a:ext cx="7683" cy="351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458" y="4865"/>
              <a:ext cx="2280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学习准则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交叉熵损失 </a:t>
            </a:r>
            <a:r>
              <a:rPr>
                <a:sym typeface="+mn-ea"/>
              </a:rPr>
              <a:t>Cross Entropy Loss</a:t>
            </a:r>
            <a:endParaRPr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4460" y="3187065"/>
            <a:ext cx="8895080" cy="2834640"/>
            <a:chOff x="170" y="5546"/>
            <a:chExt cx="14008" cy="44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rcRect t="31812" b="8445"/>
            <a:stretch>
              <a:fillRect/>
            </a:stretch>
          </p:blipFill>
          <p:spPr>
            <a:xfrm>
              <a:off x="170" y="5546"/>
              <a:ext cx="14008" cy="4464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1803" y="5546"/>
              <a:ext cx="2280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p>
              <a:endParaRPr lang="zh-CN" altLang="en-US" sz="24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73325" y="1804035"/>
            <a:ext cx="4197350" cy="890905"/>
            <a:chOff x="3380" y="4738"/>
            <a:chExt cx="5409" cy="1148"/>
          </a:xfrm>
        </p:grpSpPr>
        <p:pic>
          <p:nvPicPr>
            <p:cNvPr id="8" name="图片 7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" y="4738"/>
              <a:ext cx="4157" cy="1149"/>
            </a:xfrm>
            <a:prstGeom prst="rect">
              <a:avLst/>
            </a:prstGeom>
          </p:spPr>
        </p:pic>
        <p:pic>
          <p:nvPicPr>
            <p:cNvPr id="9" name="图片 8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" y="5017"/>
              <a:ext cx="1217" cy="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rgbClr val="C00000"/>
                </a:solidFill>
                <a:sym typeface="+mn-ea"/>
              </a:rPr>
              <a:t>Perceptron </a:t>
            </a:r>
            <a:r>
              <a:rPr lang="zh-CN">
                <a:solidFill>
                  <a:srgbClr val="C00000"/>
                </a:solidFill>
                <a:sym typeface="+mn-ea"/>
              </a:rPr>
              <a:t>感知器</a:t>
            </a:r>
            <a:endParaRPr lang="en-US" altLang="zh-CN" dirty="0">
              <a:solidFill>
                <a:srgbClr val="C00000"/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SVM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支持向量机</a:t>
            </a:r>
            <a:endParaRPr 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pPr lvl="1"/>
            <a:r>
              <a:rPr lang="zh-CN" altLang="en-US" dirty="0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 dirty="0"/>
              <a:t>+1</a:t>
            </a:r>
            <a:r>
              <a:rPr lang="zh-CN" altLang="en-US" dirty="0"/>
              <a:t>或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27" y="3562599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106" y="2804671"/>
            <a:ext cx="4172532" cy="330563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7934960" y="40386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759700" y="3631168"/>
            <a:ext cx="8077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+1/-1</a:t>
            </a:r>
            <a:endParaRPr lang="en-US" altLang="zh-CN" dirty="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  <a:endParaRPr lang="zh-CN" altLang="en-US" dirty="0"/>
          </a:p>
        </p:txBody>
      </p:sp>
      <p:sp>
        <p:nvSpPr>
          <p:cNvPr id="5" name="内容占位符 4"/>
          <p:cNvSpPr/>
          <p:nvPr>
            <p:ph sz="quarter" idx="1"/>
          </p:nvPr>
        </p:nvSpPr>
        <p:spPr>
          <a:xfrm>
            <a:off x="107950" y="1058545"/>
            <a:ext cx="8928735" cy="642620"/>
          </a:xfrm>
        </p:spPr>
        <p:txBody>
          <a:bodyPr/>
          <a:p>
            <a:r>
              <a:rPr lang="zh-CN" altLang="en-US"/>
              <a:t>一种错误驱动的在线学习方法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4030" y="2317115"/>
            <a:ext cx="2040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1.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初始化权重向量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3395" y="3731895"/>
            <a:ext cx="2042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2.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每分错一个样本时更新权重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4377055"/>
            <a:ext cx="1498600" cy="3949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638425" y="1743075"/>
            <a:ext cx="5933440" cy="4419600"/>
            <a:chOff x="4155" y="2985"/>
            <a:chExt cx="9344" cy="6960"/>
          </a:xfrm>
        </p:grpSpPr>
        <p:grpSp>
          <p:nvGrpSpPr>
            <p:cNvPr id="13" name="组合 12"/>
            <p:cNvGrpSpPr/>
            <p:nvPr/>
          </p:nvGrpSpPr>
          <p:grpSpPr>
            <a:xfrm>
              <a:off x="4155" y="2985"/>
              <a:ext cx="9344" cy="6960"/>
              <a:chOff x="4155" y="3345"/>
              <a:chExt cx="9344" cy="6960"/>
            </a:xfrm>
          </p:grpSpPr>
          <p:pic>
            <p:nvPicPr>
              <p:cNvPr id="8" name="内容占位符 3" descr="屏幕剪辑"/>
              <p:cNvPicPr>
                <a:picLocks noGrp="1"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5" y="3645"/>
                <a:ext cx="9345" cy="63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2" name="矩形 11"/>
              <p:cNvSpPr/>
              <p:nvPr/>
            </p:nvSpPr>
            <p:spPr>
              <a:xfrm>
                <a:off x="4268" y="3345"/>
                <a:ext cx="9120" cy="6960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  <p:txBody>
              <a:bodyPr wrap="none">
                <a:spAutoFit/>
              </a:bodyPr>
              <a:p>
                <a:endParaRPr lang="zh-CN" altLang="en-US" sz="2400" dirty="0"/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9960" y="5880"/>
              <a:ext cx="2160" cy="720"/>
            </a:xfrm>
            <a:prstGeom prst="roundRect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txBody>
            <a:bodyPr wrap="none">
              <a:spAutoFit/>
            </a:bodyPr>
            <a:p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231" y="6713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rgbClr val="C00000"/>
                  </a:solidFill>
                </a:rPr>
                <a:t>表示分错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451735"/>
            <a:ext cx="1703705" cy="717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4" b="52331"/>
          <a:stretch>
            <a:fillRect/>
          </a:stretch>
        </p:blipFill>
        <p:spPr>
          <a:xfrm>
            <a:off x="3234690" y="1122680"/>
            <a:ext cx="5801360" cy="5267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9390" y="4208145"/>
            <a:ext cx="300672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红色实心点为正例</a:t>
            </a:r>
            <a:endParaRPr lang="zh-CN" altLang="en-US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蓝色空心点为负例</a:t>
            </a:r>
            <a:endParaRPr lang="zh-CN" altLang="en-US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黑色箭头表示权重向量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红色虚线箭头表示权重的更新方向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2650490"/>
            <a:ext cx="1498600" cy="39497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" y="1401445"/>
            <a:ext cx="2421255" cy="10198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10" y="1112520"/>
            <a:ext cx="5590540" cy="5339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9390" y="4208145"/>
            <a:ext cx="300672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红色实心点为正例</a:t>
            </a:r>
            <a:endParaRPr lang="zh-CN" altLang="en-US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0070C0"/>
                </a:solidFill>
              </a:rPr>
              <a:t>蓝色空心点为负例</a:t>
            </a:r>
            <a:endParaRPr lang="zh-CN" altLang="en-US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黑色箭头表示权重向量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红色虚线箭头表示权重的更新方向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2650490"/>
            <a:ext cx="1498600" cy="39497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" y="1401445"/>
            <a:ext cx="2421255" cy="10198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经验风险最小化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学习准则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2808469"/>
            <a:ext cx="3581400" cy="22964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5515610"/>
            <a:ext cx="1574800" cy="8375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320" y="5036185"/>
            <a:ext cx="3015615" cy="130238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08455" y="1619250"/>
            <a:ext cx="2145030" cy="546735"/>
            <a:chOff x="2880" y="2280"/>
            <a:chExt cx="4560" cy="11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0" y="2280"/>
              <a:ext cx="4560" cy="112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" y="2361"/>
              <a:ext cx="2918" cy="1083"/>
            </a:xfrm>
            <a:prstGeom prst="rect">
              <a:avLst/>
            </a:prstGeom>
          </p:spPr>
        </p:pic>
      </p:grp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95" y="1152525"/>
            <a:ext cx="3679190" cy="22040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  <a:endParaRPr lang="zh-CN" altLang="en-US" dirty="0"/>
          </a:p>
        </p:txBody>
      </p:sp>
      <p:sp>
        <p:nvSpPr>
          <p:cNvPr id="5" name="内容占位符 4"/>
          <p:cNvSpPr/>
          <p:nvPr>
            <p:ph sz="quarter" idx="1"/>
          </p:nvPr>
        </p:nvSpPr>
        <p:spPr>
          <a:xfrm>
            <a:off x="107950" y="1058545"/>
            <a:ext cx="8928735" cy="642620"/>
          </a:xfrm>
        </p:spPr>
        <p:txBody>
          <a:bodyPr/>
          <a:p>
            <a:r>
              <a:rPr lang="zh-CN" altLang="en-US"/>
              <a:t>一种错误驱动的在线学习方法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10" y="1701165"/>
            <a:ext cx="8019415" cy="369633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134235" y="5562600"/>
            <a:ext cx="4953000" cy="685800"/>
            <a:chOff x="3361" y="8880"/>
            <a:chExt cx="7800" cy="1080"/>
          </a:xfrm>
        </p:grpSpPr>
        <p:grpSp>
          <p:nvGrpSpPr>
            <p:cNvPr id="3" name="组合 2"/>
            <p:cNvGrpSpPr/>
            <p:nvPr/>
          </p:nvGrpSpPr>
          <p:grpSpPr>
            <a:xfrm>
              <a:off x="3788" y="9109"/>
              <a:ext cx="6947" cy="622"/>
              <a:chOff x="2474" y="9003"/>
              <a:chExt cx="6947" cy="622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2474" y="9045"/>
                <a:ext cx="646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chemeClr val="tx1"/>
                    </a:solidFill>
                    <a:latin typeface="+mj-ea"/>
                    <a:ea typeface="+mj-ea"/>
                    <a:cs typeface="+mj-ea"/>
                  </a:rPr>
                  <a:t>每分错一个样本时更新权重</a:t>
                </a:r>
                <a:endParaRPr lang="zh-CN" altLang="en-US">
                  <a:solidFill>
                    <a:schemeClr val="tx1"/>
                  </a:solidFill>
                  <a:latin typeface="+mj-ea"/>
                  <a:ea typeface="+mj-ea"/>
                  <a:cs typeface="+mj-ea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1" y="9003"/>
                <a:ext cx="2360" cy="622"/>
              </a:xfrm>
              <a:prstGeom prst="rect">
                <a:avLst/>
              </a:prstGeom>
            </p:spPr>
          </p:pic>
        </p:grpSp>
        <p:sp>
          <p:nvSpPr>
            <p:cNvPr id="4" name="矩形 3"/>
            <p:cNvSpPr/>
            <p:nvPr/>
          </p:nvSpPr>
          <p:spPr>
            <a:xfrm>
              <a:off x="3361" y="8880"/>
              <a:ext cx="7800" cy="1080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19050">
              <a:solidFill>
                <a:srgbClr val="C00000"/>
              </a:solidFill>
            </a:ln>
          </p:spPr>
          <p:txBody>
            <a:bodyPr wrap="none">
              <a:spAutoFit/>
            </a:bodyPr>
            <a:p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  <a:endParaRPr lang="zh-CN" altLang="en-US" dirty="0"/>
          </a:p>
        </p:txBody>
      </p:sp>
      <p:sp>
        <p:nvSpPr>
          <p:cNvPr id="5" name="内容占位符 4"/>
          <p:cNvSpPr/>
          <p:nvPr>
            <p:ph sz="quarter" idx="1"/>
          </p:nvPr>
        </p:nvSpPr>
        <p:spPr>
          <a:xfrm>
            <a:off x="107950" y="1058545"/>
            <a:ext cx="8928735" cy="642620"/>
          </a:xfrm>
        </p:spPr>
        <p:txBody>
          <a:bodyPr/>
          <a:p>
            <a:r>
              <a:rPr lang="zh-CN" altLang="en-US"/>
              <a:t>一种错误驱动的在线学习方法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4030" y="2317115"/>
            <a:ext cx="2040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1.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初始化权重向量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3395" y="3731895"/>
            <a:ext cx="2042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+mj-ea"/>
                <a:ea typeface="+mj-ea"/>
                <a:cs typeface="+mj-ea"/>
              </a:rPr>
              <a:t>2. </a:t>
            </a:r>
            <a:r>
              <a:rPr lang="zh-CN" altLang="en-US">
                <a:solidFill>
                  <a:srgbClr val="C00000"/>
                </a:solidFill>
                <a:latin typeface="+mj-ea"/>
                <a:ea typeface="+mj-ea"/>
                <a:cs typeface="+mj-ea"/>
              </a:rPr>
              <a:t>每分错一个样本时更新权重</a:t>
            </a:r>
            <a:endParaRPr lang="zh-CN" altLang="en-US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4377055"/>
            <a:ext cx="1498600" cy="39497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638425" y="1743075"/>
            <a:ext cx="5933440" cy="4419600"/>
            <a:chOff x="4155" y="2985"/>
            <a:chExt cx="9344" cy="6960"/>
          </a:xfrm>
        </p:grpSpPr>
        <p:grpSp>
          <p:nvGrpSpPr>
            <p:cNvPr id="13" name="组合 12"/>
            <p:cNvGrpSpPr/>
            <p:nvPr/>
          </p:nvGrpSpPr>
          <p:grpSpPr>
            <a:xfrm>
              <a:off x="4155" y="2985"/>
              <a:ext cx="9344" cy="6960"/>
              <a:chOff x="4155" y="3345"/>
              <a:chExt cx="9344" cy="6960"/>
            </a:xfrm>
          </p:grpSpPr>
          <p:pic>
            <p:nvPicPr>
              <p:cNvPr id="8" name="内容占位符 3" descr="屏幕剪辑"/>
              <p:cNvPicPr>
                <a:picLocks noGrp="1"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5" y="3645"/>
                <a:ext cx="9345" cy="636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2" name="矩形 11"/>
              <p:cNvSpPr/>
              <p:nvPr/>
            </p:nvSpPr>
            <p:spPr>
              <a:xfrm>
                <a:off x="4268" y="3345"/>
                <a:ext cx="9120" cy="6960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  <p:txBody>
              <a:bodyPr wrap="none">
                <a:spAutoFit/>
              </a:bodyPr>
              <a:p>
                <a:endParaRPr lang="zh-CN" altLang="en-US" sz="2400" dirty="0"/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9960" y="5880"/>
              <a:ext cx="2160" cy="720"/>
            </a:xfrm>
            <a:prstGeom prst="roundRect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txBody>
            <a:bodyPr wrap="none">
              <a:spAutoFit/>
            </a:bodyPr>
            <a:p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231" y="6713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rgbClr val="C00000"/>
                  </a:solidFill>
                </a:rPr>
                <a:t>表示分错</a:t>
              </a:r>
              <a:endParaRPr lang="zh-CN" altLang="en-US" sz="18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53635" y="5105400"/>
            <a:ext cx="3429000" cy="990600"/>
            <a:chOff x="7801" y="8040"/>
            <a:chExt cx="5400" cy="1560"/>
          </a:xfrm>
        </p:grpSpPr>
        <p:sp>
          <p:nvSpPr>
            <p:cNvPr id="3" name="文本框 2"/>
            <p:cNvSpPr txBox="1"/>
            <p:nvPr/>
          </p:nvSpPr>
          <p:spPr>
            <a:xfrm>
              <a:off x="7904" y="8041"/>
              <a:ext cx="519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Century Schoolbook" panose="02040604050505020304" charset="0"/>
                  <a:cs typeface="Century Schoolbook" panose="02040604050505020304" charset="0"/>
                </a:rPr>
                <a:t>对比</a:t>
              </a:r>
              <a:r>
                <a:rPr lang="en-US" altLang="zh-CN" dirty="0">
                  <a:solidFill>
                    <a:srgbClr val="C00000"/>
                  </a:solidFill>
                  <a:latin typeface="Century Schoolbook" panose="02040604050505020304" charset="0"/>
                  <a:cs typeface="Century Schoolbook" panose="02040604050505020304" charset="0"/>
                </a:rPr>
                <a:t>Logistic</a:t>
              </a:r>
              <a:r>
                <a:rPr lang="zh-CN" altLang="en-US" dirty="0">
                  <a:solidFill>
                    <a:srgbClr val="C00000"/>
                  </a:solidFill>
                  <a:latin typeface="Century Schoolbook" panose="02040604050505020304" charset="0"/>
                  <a:cs typeface="Century Schoolbook" panose="02040604050505020304" charset="0"/>
                </a:rPr>
                <a:t>回归的更新方式：</a:t>
              </a:r>
              <a:endParaRPr lang="zh-CN" altLang="en-US" dirty="0">
                <a:solidFill>
                  <a:srgbClr val="C00000"/>
                </a:solidFill>
                <a:latin typeface="Century Schoolbook" panose="02040604050505020304" charset="0"/>
                <a:cs typeface="Century Schoolbook" panose="02040604050505020304" charset="0"/>
              </a:endParaRPr>
            </a:p>
          </p:txBody>
        </p:sp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7" y="8621"/>
              <a:ext cx="5369" cy="908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801" y="8040"/>
              <a:ext cx="5400" cy="1560"/>
            </a:xfrm>
            <a:prstGeom prst="rect">
              <a:avLst/>
            </a:prstGeom>
            <a:ln w="12700">
              <a:solidFill>
                <a:srgbClr val="C00000"/>
              </a:solidFill>
              <a:prstDash val="dash"/>
            </a:ln>
          </p:spPr>
          <p:txBody>
            <a:bodyPr wrap="none">
              <a:spAutoFit/>
            </a:bodyPr>
            <a:p>
              <a:pPr algn="ctr"/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5" y="3408680"/>
            <a:ext cx="7131940" cy="2879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222691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线性判别函数和决策边界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Logistic Regression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Softmax Regression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chemeClr val="bg1">
                    <a:lumMod val="50000"/>
                  </a:schemeClr>
                </a:solidFill>
                <a:sym typeface="+mn-ea"/>
              </a:rPr>
              <a:t>Perceptron </a:t>
            </a:r>
            <a:r>
              <a:rPr lang="zh-CN">
                <a:solidFill>
                  <a:schemeClr val="bg1">
                    <a:lumMod val="50000"/>
                  </a:schemeClr>
                </a:solidFill>
                <a:sym typeface="+mn-ea"/>
              </a:rPr>
              <a:t>感知器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>
                <a:solidFill>
                  <a:srgbClr val="C00000"/>
                </a:solidFill>
                <a:sym typeface="+mn-ea"/>
              </a:rPr>
              <a:t>SVM </a:t>
            </a:r>
            <a:r>
              <a:rPr lang="zh-CN">
                <a:solidFill>
                  <a:srgbClr val="C00000"/>
                </a:solidFill>
                <a:sym typeface="+mn-ea"/>
              </a:rPr>
              <a:t>支持向量机</a:t>
            </a:r>
            <a:endParaRPr lang="zh-CN" dirty="0">
              <a:solidFill>
                <a:srgbClr val="C0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(</a:t>
            </a:r>
            <a:r>
              <a:rPr>
                <a:sym typeface="+mn-ea"/>
              </a:rPr>
              <a:t>Support Vector Machine</a:t>
            </a:r>
            <a:r>
              <a:rPr lang="en-US">
                <a:sym typeface="+mn-ea"/>
              </a:rPr>
              <a:t>, </a:t>
            </a:r>
            <a:r>
              <a:rPr>
                <a:sym typeface="+mn-ea"/>
              </a:rPr>
              <a:t>SVM</a:t>
            </a:r>
            <a:r>
              <a:rPr lang="en-US" altLang="zh-CN">
                <a:sym typeface="+mn-ea"/>
              </a:rPr>
              <a:t>)</a:t>
            </a:r>
            <a:endParaRPr lang="en-US" altLang="zh-CN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73" y="4378960"/>
            <a:ext cx="2999105" cy="94170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t> </a:t>
            </a:r>
            <a:r>
              <a:rPr lang="zh-CN" altLang="en-US"/>
              <a:t>最大</a:t>
            </a:r>
            <a:r>
              <a:rPr>
                <a:sym typeface="+mn-ea"/>
              </a:rPr>
              <a:t>间隔（Max Margin）</a:t>
            </a:r>
            <a:endParaRPr>
              <a:sym typeface="+mn-ea"/>
            </a:endParaRPr>
          </a:p>
        </p:txBody>
      </p:sp>
      <p:pic>
        <p:nvPicPr>
          <p:cNvPr id="4" name="内容占位符 4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" y="1992630"/>
            <a:ext cx="4811395" cy="4158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88" y="1501140"/>
            <a:ext cx="1438275" cy="49149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940475" y="2592070"/>
            <a:ext cx="2857500" cy="1187450"/>
            <a:chOff x="9550" y="3974"/>
            <a:chExt cx="4500" cy="187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0" y="3974"/>
              <a:ext cx="1813" cy="63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" y="4954"/>
              <a:ext cx="4500" cy="891"/>
            </a:xfrm>
            <a:prstGeom prst="rect">
              <a:avLst/>
            </a:prstGeom>
          </p:spPr>
        </p:pic>
      </p:grpSp>
      <p:sp>
        <p:nvSpPr>
          <p:cNvPr id="11" name="下箭头 10"/>
          <p:cNvSpPr/>
          <p:nvPr/>
        </p:nvSpPr>
        <p:spPr>
          <a:xfrm>
            <a:off x="7261225" y="2184400"/>
            <a:ext cx="216000" cy="215900"/>
          </a:xfrm>
          <a:prstGeom prst="downArrow">
            <a:avLst/>
          </a:prstGeom>
          <a:solidFill>
            <a:schemeClr val="accent5"/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12" name="下箭头 11"/>
          <p:cNvSpPr/>
          <p:nvPr/>
        </p:nvSpPr>
        <p:spPr>
          <a:xfrm>
            <a:off x="7261225" y="3971290"/>
            <a:ext cx="216000" cy="215900"/>
          </a:xfrm>
          <a:prstGeom prst="downArrow">
            <a:avLst/>
          </a:prstGeom>
          <a:solidFill>
            <a:schemeClr val="accent5"/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016625" y="5984875"/>
            <a:ext cx="27044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红色点称为“支持向量”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(</a:t>
            </a:r>
            <a:r>
              <a:rPr>
                <a:sym typeface="+mn-ea"/>
              </a:rPr>
              <a:t>Support Vector Machine</a:t>
            </a:r>
            <a:r>
              <a:rPr lang="en-US">
                <a:sym typeface="+mn-ea"/>
              </a:rPr>
              <a:t>, </a:t>
            </a:r>
            <a:r>
              <a:rPr>
                <a:sym typeface="+mn-ea"/>
              </a:rPr>
              <a:t>SVM</a:t>
            </a:r>
            <a:r>
              <a:rPr lang="en-US" altLang="zh-CN">
                <a:sym typeface="+mn-ea"/>
              </a:rPr>
              <a:t>)</a:t>
            </a:r>
            <a:endParaRPr lang="en-US" altLang="zh-CN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68" y="1710055"/>
            <a:ext cx="2999105" cy="94170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t> </a:t>
            </a:r>
            <a:r>
              <a:rPr lang="zh-CN" altLang="en-US"/>
              <a:t>软</a:t>
            </a:r>
            <a:r>
              <a:rPr>
                <a:sym typeface="+mn-ea"/>
              </a:rPr>
              <a:t>间隔（Soft Margin）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引入松弛变量</a:t>
            </a:r>
            <a:endParaRPr>
              <a:sym typeface="+mn-ea"/>
            </a:endParaRPr>
          </a:p>
        </p:txBody>
      </p:sp>
      <p:pic>
        <p:nvPicPr>
          <p:cNvPr id="4" name="内容占位符 4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" y="1992630"/>
            <a:ext cx="4811395" cy="4158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下箭头 10"/>
          <p:cNvSpPr/>
          <p:nvPr/>
        </p:nvSpPr>
        <p:spPr>
          <a:xfrm>
            <a:off x="7037020" y="2852420"/>
            <a:ext cx="216000" cy="215900"/>
          </a:xfrm>
          <a:prstGeom prst="downArrow">
            <a:avLst/>
          </a:prstGeom>
          <a:solidFill>
            <a:schemeClr val="accent5"/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33820" y="5505450"/>
            <a:ext cx="12763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Hinge</a:t>
            </a:r>
            <a:r>
              <a:rPr lang="zh-CN" altLang="en-US" b="1" dirty="0">
                <a:solidFill>
                  <a:srgbClr val="FF0000"/>
                </a:solidFill>
              </a:rPr>
              <a:t>损失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268980"/>
            <a:ext cx="3657600" cy="1256665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2703830" y="4175760"/>
            <a:ext cx="144000" cy="144000"/>
          </a:xfrm>
          <a:prstGeom prst="ellipse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16" name="椭圆 15"/>
          <p:cNvSpPr/>
          <p:nvPr/>
        </p:nvSpPr>
        <p:spPr>
          <a:xfrm>
            <a:off x="3331210" y="4070985"/>
            <a:ext cx="144000" cy="144000"/>
          </a:xfrm>
          <a:prstGeom prst="ellipse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p>
            <a:endParaRPr lang="zh-CN" altLang="en-US" sz="2400" dirty="0"/>
          </a:p>
        </p:txBody>
      </p:sp>
      <p:sp>
        <p:nvSpPr>
          <p:cNvPr id="17" name="椭圆 16"/>
          <p:cNvSpPr/>
          <p:nvPr/>
        </p:nvSpPr>
        <p:spPr>
          <a:xfrm>
            <a:off x="7108825" y="3435985"/>
            <a:ext cx="252000" cy="252000"/>
          </a:xfrm>
          <a:prstGeom prst="ellipse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p>
            <a:endParaRPr lang="zh-CN" altLang="en-US" sz="24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10" y="4968875"/>
            <a:ext cx="4052570" cy="573405"/>
          </a:xfrm>
          <a:prstGeom prst="rect">
            <a:avLst/>
          </a:prstGeom>
        </p:spPr>
      </p:pic>
      <p:sp>
        <p:nvSpPr>
          <p:cNvPr id="19" name="下箭头 18"/>
          <p:cNvSpPr/>
          <p:nvPr/>
        </p:nvSpPr>
        <p:spPr>
          <a:xfrm>
            <a:off x="6963995" y="4639310"/>
            <a:ext cx="216000" cy="215900"/>
          </a:xfrm>
          <a:prstGeom prst="downArrow">
            <a:avLst/>
          </a:prstGeom>
          <a:solidFill>
            <a:schemeClr val="accent5"/>
          </a:solidFill>
        </p:spPr>
        <p:txBody>
          <a:bodyPr wrap="none">
            <a:spAutoFit/>
          </a:bodyPr>
          <a:p>
            <a:endParaRPr lang="zh-CN" altLang="en-US" sz="2400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5953760" y="5459730"/>
            <a:ext cx="21475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  <a:endParaRPr lang="zh-CN" altLang="en-US" dirty="0"/>
          </a:p>
        </p:txBody>
      </p:sp>
      <p:pic>
        <p:nvPicPr>
          <p:cNvPr id="7170" name="Picture 2" descr="Image result for text classific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60" y="1267460"/>
            <a:ext cx="5846445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entimen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36" y="41910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445770" y="40386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1251585"/>
          </a:xfrm>
        </p:spPr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" y="4527550"/>
            <a:ext cx="7920990" cy="1825625"/>
          </a:xfrm>
          <a:prstGeom prst="rect">
            <a:avLst/>
          </a:prstGeom>
        </p:spPr>
      </p:pic>
      <p:pic>
        <p:nvPicPr>
          <p:cNvPr id="9218" name="Picture 2" descr="Image result for bag of 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48768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457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7223" y="1193800"/>
            <a:ext cx="3840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3060" y="1824673"/>
            <a:ext cx="2449195" cy="92392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891155" y="2922905"/>
            <a:ext cx="3526790" cy="333502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 bwMode="auto">
          <a:xfrm>
            <a:off x="4474291" y="2178635"/>
            <a:ext cx="360000" cy="216000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38713" t="53329" r="38175"/>
          <a:stretch>
            <a:fillRect/>
          </a:stretch>
        </p:blipFill>
        <p:spPr>
          <a:xfrm>
            <a:off x="5231765" y="1832610"/>
            <a:ext cx="1936750" cy="90805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104775" y="1693545"/>
            <a:ext cx="8931275" cy="394208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Which Degree of Polynomial?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9"/>
          <a:stretch>
            <a:fillRect/>
          </a:stretch>
        </p:blipFill>
        <p:spPr>
          <a:xfrm>
            <a:off x="996315" y="1042670"/>
            <a:ext cx="7151370" cy="49771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8650" y="6019800"/>
            <a:ext cx="31394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MR10"/>
              </a:rPr>
              <a:t>A </a:t>
            </a:r>
            <a:r>
              <a:rPr lang="en-US" altLang="zh-CN" dirty="0">
                <a:solidFill>
                  <a:srgbClr val="FF0000"/>
                </a:solidFill>
                <a:latin typeface="CMR10"/>
              </a:rPr>
              <a:t>model selection </a:t>
            </a:r>
            <a:r>
              <a:rPr lang="en-US" altLang="zh-CN" dirty="0">
                <a:solidFill>
                  <a:srgbClr val="000000"/>
                </a:solidFill>
                <a:latin typeface="CMR10"/>
              </a:rPr>
              <a:t>problem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495800" y="6019800"/>
            <a:ext cx="40487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entury Schoolbook" panose="02040604050505020304" charset="0"/>
                <a:cs typeface="Century Schoolbook" panose="02040604050505020304" charset="0"/>
              </a:rPr>
              <a:t>M = 9 </a:t>
            </a:r>
            <a:r>
              <a:rPr lang="zh-CN" altLang="en-US" dirty="0">
                <a:solidFill>
                  <a:srgbClr val="000000"/>
                </a:solidFill>
                <a:latin typeface="Century Schoolbook" panose="02040604050505020304" charset="0"/>
                <a:cs typeface="Century Schoolbook" panose="02040604050505020304" charset="0"/>
              </a:rPr>
              <a:t>→</a:t>
            </a:r>
            <a:r>
              <a:rPr lang="en-US" altLang="zh-CN" dirty="0">
                <a:solidFill>
                  <a:srgbClr val="000000"/>
                </a:solidFill>
                <a:latin typeface="Century Schoolbook" panose="02040604050505020304" charset="0"/>
                <a:cs typeface="Century Schoolbook" panose="02040604050505020304" charset="0"/>
              </a:rPr>
              <a:t> E(w) = 0: This is </a:t>
            </a:r>
            <a:r>
              <a:rPr lang="en-US" altLang="zh-CN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overfitting</a:t>
            </a:r>
            <a:endParaRPr lang="zh-CN" altLang="en-US" dirty="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zh-CN" altLang="en-US" dirty="0"/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65470" y="271264"/>
            <a:ext cx="33705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http://playground.tensorflow.org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930" y="2073423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3155" y="4628663"/>
            <a:ext cx="1207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Century Schoolbook" panose="02040604050505020304" charset="0"/>
                <a:ea typeface="幼圆" panose="02010509060101010101" charset="-122"/>
                <a:cs typeface="Century Schoolbook" panose="02040604050505020304" charset="0"/>
              </a:rPr>
              <a:t>核 </a:t>
            </a:r>
            <a:r>
              <a:rPr lang="en-US" altLang="zh-CN" dirty="0">
                <a:solidFill>
                  <a:srgbClr val="C00000"/>
                </a:solidFill>
                <a:latin typeface="Century Schoolbook" panose="02040604050505020304" charset="0"/>
                <a:ea typeface="幼圆" panose="02010509060101010101" charset="-122"/>
                <a:cs typeface="Century Schoolbook" panose="02040604050505020304" charset="0"/>
              </a:rPr>
              <a:t>Kernal</a:t>
            </a:r>
            <a:endParaRPr lang="en-US" altLang="zh-CN" dirty="0">
              <a:solidFill>
                <a:srgbClr val="C00000"/>
              </a:solidFill>
              <a:latin typeface="Century Schoolbook" panose="02040604050505020304" charset="0"/>
              <a:ea typeface="幼圆" panose="02010509060101010101" charset="-122"/>
              <a:cs typeface="Century Schoolbook" panose="020406040505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小结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线性分类器小结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1653540"/>
            <a:ext cx="8743950" cy="411607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不同损失函数的对比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2684780"/>
            <a:ext cx="4260850" cy="3720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1088390"/>
            <a:ext cx="8261985" cy="151320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093335" y="3145155"/>
            <a:ext cx="3623310" cy="2448560"/>
            <a:chOff x="8117" y="5100"/>
            <a:chExt cx="4683" cy="31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7" y="6793"/>
              <a:ext cx="3446" cy="6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7" y="5941"/>
              <a:ext cx="4157" cy="634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8160" y="5100"/>
              <a:ext cx="4640" cy="634"/>
              <a:chOff x="5092796" y="2743200"/>
              <a:chExt cx="2946371" cy="40278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6400" y="2743200"/>
                <a:ext cx="2552767" cy="402782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2796" y="2756934"/>
                <a:ext cx="495313" cy="342909"/>
              </a:xfrm>
              <a:prstGeom prst="rect">
                <a:avLst/>
              </a:prstGeom>
            </p:spPr>
          </p:pic>
        </p:grpSp>
        <p:grpSp>
          <p:nvGrpSpPr>
            <p:cNvPr id="18" name="组合 17"/>
            <p:cNvGrpSpPr/>
            <p:nvPr/>
          </p:nvGrpSpPr>
          <p:grpSpPr>
            <a:xfrm>
              <a:off x="8160" y="7663"/>
              <a:ext cx="3766" cy="602"/>
              <a:chOff x="4749658" y="4370631"/>
              <a:chExt cx="2391420" cy="38233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2608" y="4370631"/>
                <a:ext cx="1578470" cy="375567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9658" y="4404609"/>
                <a:ext cx="794678" cy="34835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编程练习</a:t>
            </a:r>
            <a:r>
              <a:rPr dirty="0"/>
              <a:t>: </a:t>
            </a:r>
            <a:r>
              <a:rPr lang="en-US" altLang="zh-CN" u="sng" dirty="0">
                <a:hlinkClick r:id="rId1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040890"/>
            <a:ext cx="8743950" cy="41160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附录：概率基本概念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关于概率的一些基本概念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概率（</a:t>
            </a:r>
            <a:r>
              <a:rPr lang="en-US" altLang="zh-CN" dirty="0"/>
              <a:t>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一个随机事件发生的可能性大小，为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之间的实数。</a:t>
            </a:r>
            <a:endParaRPr lang="en-US" altLang="zh-CN" dirty="0"/>
          </a:p>
          <a:p>
            <a:r>
              <a:rPr lang="zh-CN" altLang="en-US" dirty="0"/>
              <a:t>随机变量（</a:t>
            </a:r>
            <a:r>
              <a:rPr lang="en-US" altLang="zh-CN" dirty="0"/>
              <a:t>Random Variable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比如随机掷一个骰子，得到的点数就可以看成一个随机变量</a:t>
            </a:r>
            <a:r>
              <a:rPr lang="en-US" altLang="zh-CN" dirty="0"/>
              <a:t>X</a:t>
            </a:r>
            <a:r>
              <a:rPr lang="zh-CN" altLang="en-US" dirty="0"/>
              <a:t>，其取值为</a:t>
            </a:r>
            <a:r>
              <a:rPr lang="en-US" altLang="zh-CN" dirty="0"/>
              <a:t>{1,2,3,4,5,6}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概率分布（</a:t>
            </a:r>
            <a:r>
              <a:rPr lang="en-US" altLang="zh-CN" dirty="0"/>
              <a:t>Probability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一个随机变量</a:t>
            </a:r>
            <a:r>
              <a:rPr lang="en-US" altLang="zh-CN" dirty="0"/>
              <a:t>X</a:t>
            </a:r>
            <a:r>
              <a:rPr lang="zh-CN" altLang="en-US" dirty="0"/>
              <a:t>取每种可能值的概率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并满足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37380"/>
            <a:ext cx="4118610" cy="596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111115"/>
            <a:ext cx="1947545" cy="8655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1" b="25611"/>
          <a:stretch>
            <a:fillRect/>
          </a:stretch>
        </p:blipFill>
        <p:spPr>
          <a:xfrm>
            <a:off x="2199640" y="5985510"/>
            <a:ext cx="4104005" cy="36766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4052"/>
            <a:ext cx="3456263" cy="7804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伯努利分布（</a:t>
            </a:r>
            <a:r>
              <a:rPr lang="en-US" altLang="zh-CN" dirty="0"/>
              <a:t>Bernoulli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在一次试验中，事件</a:t>
            </a:r>
            <a:r>
              <a:rPr lang="en-US" altLang="zh-CN" dirty="0"/>
              <a:t>A</a:t>
            </a:r>
            <a:r>
              <a:rPr lang="zh-CN" altLang="en-US" dirty="0"/>
              <a:t>出现的概率为</a:t>
            </a:r>
            <a:r>
              <a:rPr lang="en-US" altLang="zh-CN" i="1" dirty="0"/>
              <a:t>µ</a:t>
            </a:r>
            <a:r>
              <a:rPr lang="zh-CN" altLang="en-US" dirty="0"/>
              <a:t>，不出现的概率为</a:t>
            </a:r>
            <a:r>
              <a:rPr lang="en-US" altLang="zh-CN" dirty="0"/>
              <a:t>1 − </a:t>
            </a:r>
            <a:r>
              <a:rPr lang="en-US" altLang="zh-CN" i="1" dirty="0"/>
              <a:t>µ</a:t>
            </a:r>
            <a:r>
              <a:rPr lang="zh-CN" altLang="en-US" dirty="0"/>
              <a:t>。若用变量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，其相应的分布为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二项分布（</a:t>
            </a:r>
            <a:r>
              <a:rPr lang="en-US" altLang="zh-CN" dirty="0"/>
              <a:t>Binomial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次伯努利分布中，若以变量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{0,… ,n}</a:t>
            </a:r>
            <a:r>
              <a:rPr lang="zh-CN" altLang="en-US" dirty="0"/>
              <a:t>，其相应的分布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28" y="4878937"/>
            <a:ext cx="5486544" cy="74569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43230" y="5984875"/>
            <a:ext cx="84728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二项式系数，表示从</a:t>
            </a:r>
            <a:r>
              <a:rPr lang="zh-CN" altLang="en-US" i="1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n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个元素中取出</a:t>
            </a:r>
            <a:r>
              <a:rPr lang="zh-CN" altLang="en-US" i="1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k</a:t>
            </a:r>
            <a:r>
              <a:rPr lang="zh-CN" altLang="en-US" dirty="0">
                <a:solidFill>
                  <a:srgbClr val="FF0000"/>
                </a:solidFill>
                <a:latin typeface="Century Schoolbook" panose="02040604050505020304" charset="0"/>
                <a:cs typeface="Century Schoolbook" panose="02040604050505020304" charset="0"/>
              </a:rPr>
              <a:t>个元素而不考虑其顺序的组合的总数。</a:t>
            </a:r>
            <a:endParaRPr lang="zh-CN" altLang="en-US" dirty="0">
              <a:solidFill>
                <a:srgbClr val="FF0000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5265" y="1058545"/>
            <a:ext cx="8928735" cy="5294630"/>
          </a:xfrm>
        </p:spPr>
        <p:txBody>
          <a:bodyPr/>
          <a:lstStyle/>
          <a:p>
            <a:r>
              <a:rPr lang="zh-CN" altLang="en-US" dirty="0"/>
              <a:t>条件概率（</a:t>
            </a:r>
            <a:r>
              <a:rPr lang="en-US" altLang="zh-CN" dirty="0"/>
              <a:t>Conditional 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对于离散随机向量</a:t>
            </a:r>
            <a:r>
              <a:rPr lang="en-US" altLang="zh-CN" dirty="0"/>
              <a:t>(X,Y )</a:t>
            </a:r>
            <a:r>
              <a:rPr lang="zh-CN" altLang="en-US" dirty="0"/>
              <a:t>，已知</a:t>
            </a:r>
            <a:r>
              <a:rPr lang="en-US" altLang="zh-CN" dirty="0"/>
              <a:t>X = x</a:t>
            </a:r>
            <a:r>
              <a:rPr lang="zh-CN" altLang="en-US" dirty="0"/>
              <a:t>的条件下，随机变量</a:t>
            </a:r>
            <a:r>
              <a:rPr lang="en-US" altLang="zh-CN" dirty="0"/>
              <a:t>Y = y</a:t>
            </a:r>
            <a:r>
              <a:rPr lang="zh-CN" altLang="en-US" dirty="0"/>
              <a:t>的条件概率为：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贝叶斯公式</a:t>
            </a:r>
            <a:endParaRPr lang="en-US" altLang="zh-CN" dirty="0"/>
          </a:p>
          <a:p>
            <a:pPr lvl="1"/>
            <a:r>
              <a:rPr lang="zh-CN" altLang="en-US" dirty="0"/>
              <a:t>两个条件概率</a:t>
            </a:r>
            <a:r>
              <a:rPr lang="en-US" altLang="zh-CN" dirty="0"/>
              <a:t>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en-US" altLang="zh-CN" dirty="0"/>
              <a:t>)</a:t>
            </a:r>
            <a:r>
              <a:rPr lang="zh-CN" altLang="en-US" dirty="0"/>
              <a:t>之间的关系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14600"/>
            <a:ext cx="4087693" cy="8001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724400"/>
            <a:ext cx="2280617" cy="6858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Controlling Overfitting: Regularization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" y="1151890"/>
            <a:ext cx="8849360" cy="32143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950" y="4493260"/>
            <a:ext cx="8820785" cy="3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solidFill>
                  <a:schemeClr val="accent5"/>
                </a:solidFill>
                <a:latin typeface="Century Schoolbook" panose="02040604050505020304" charset="0"/>
                <a:cs typeface="Century Schoolbook" panose="02040604050505020304" charset="0"/>
              </a:rPr>
              <a:t>As order of polynomial M increases, so do coefficient magnitudes!</a:t>
            </a:r>
            <a:endParaRPr lang="en-US" altLang="zh-CN" sz="2000" i="1" dirty="0">
              <a:solidFill>
                <a:schemeClr val="accent5"/>
              </a:solidFill>
              <a:latin typeface="Century Schoolbook" panose="02040604050505020304" charset="0"/>
              <a:cs typeface="Century Schoolbook" panose="020406040505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5019675"/>
            <a:ext cx="4688205" cy="10179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62600" y="58297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对大的系数进行惩罚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endParaRPr lang="zh-CN" altLang="en-US" dirty="0"/>
          </a:p>
        </p:txBody>
      </p:sp>
      <p:pic>
        <p:nvPicPr>
          <p:cNvPr id="1026" name="Picture 2" descr="Image result for conditional probability exampl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865" y="1216025"/>
            <a:ext cx="2381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81200" y="3180080"/>
          <a:ext cx="6096000" cy="1483360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行业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计算机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教育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女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895600" y="5313680"/>
            <a:ext cx="1569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男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)=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477000" y="2835472"/>
            <a:ext cx="17449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Marginal Probability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7568" y="4355663"/>
            <a:ext cx="17449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Marginal Probability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82750"/>
            <a:ext cx="2280617" cy="6858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Controlling Overfitting: Regularization</a:t>
            </a:r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7" y="1855470"/>
            <a:ext cx="4644705" cy="100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55" y="1165225"/>
            <a:ext cx="3352888" cy="24874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9"/>
          <a:stretch>
            <a:fillRect/>
          </a:stretch>
        </p:blipFill>
        <p:spPr>
          <a:xfrm>
            <a:off x="631190" y="3652520"/>
            <a:ext cx="7719695" cy="27762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29385" y="3173730"/>
            <a:ext cx="3565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rgbClr val="C00000"/>
                </a:solidFill>
              </a:rPr>
              <a:t>结构风险最小化准则（岭回归）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192270" y="2625090"/>
            <a:ext cx="407035" cy="460375"/>
          </a:xfrm>
          <a:custGeom>
            <a:avLst/>
            <a:gdLst>
              <a:gd name="connisteX0" fmla="*/ 0 w 629920"/>
              <a:gd name="connsiteY0" fmla="*/ 497840 h 497840"/>
              <a:gd name="connisteX1" fmla="*/ 477520 w 629920"/>
              <a:gd name="connsiteY1" fmla="*/ 284480 h 497840"/>
              <a:gd name="connisteX2" fmla="*/ 629920 w 629920"/>
              <a:gd name="connsiteY2" fmla="*/ 0 h 4978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629920" h="497840">
                <a:moveTo>
                  <a:pt x="0" y="497840"/>
                </a:moveTo>
                <a:cubicBezTo>
                  <a:pt x="92710" y="461010"/>
                  <a:pt x="351790" y="384175"/>
                  <a:pt x="477520" y="284480"/>
                </a:cubicBezTo>
                <a:cubicBezTo>
                  <a:pt x="603250" y="184785"/>
                  <a:pt x="608965" y="52705"/>
                  <a:pt x="629920" y="0"/>
                </a:cubicBezTo>
              </a:path>
            </a:pathLst>
          </a:custGeom>
          <a:noFill/>
          <a:ln w="15875" cmpd="sng">
            <a:solidFill>
              <a:srgbClr val="C00000"/>
            </a:solidFill>
            <a:prstDash val="sysDash"/>
            <a:headEnd type="none"/>
            <a:tailEnd type="triangle" w="med" len="med"/>
          </a:ln>
        </p:spPr>
        <p:txBody>
          <a:bodyPr wrap="square">
            <a:spAutoFit/>
          </a:bodyPr>
          <a:p>
            <a:endParaRPr lang="zh-CN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Controlling Overfitting: </a:t>
            </a:r>
            <a:r>
              <a:rPr lang="en-US" altLang="zh-CN" dirty="0"/>
              <a:t>Dataset size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1905000"/>
            <a:ext cx="8877300" cy="32124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49b5a1cb-85f4-4b86-8606-61a60bb55471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3427</Words>
  <Application>WPS 演示</Application>
  <PresentationFormat>全屏显示(4:3)</PresentationFormat>
  <Paragraphs>522</Paragraphs>
  <Slides>70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70</vt:i4>
      </vt:variant>
    </vt:vector>
  </HeadingPairs>
  <TitlesOfParts>
    <vt:vector size="93" baseType="lpstr">
      <vt:lpstr>Arial</vt:lpstr>
      <vt:lpstr>宋体</vt:lpstr>
      <vt:lpstr>Wingdings</vt:lpstr>
      <vt:lpstr>微软雅黑</vt:lpstr>
      <vt:lpstr>Calibri</vt:lpstr>
      <vt:lpstr>Wingdings 3</vt:lpstr>
      <vt:lpstr>Century Schoolbook</vt:lpstr>
      <vt:lpstr>思源宋体</vt:lpstr>
      <vt:lpstr>Wingdings 3</vt:lpstr>
      <vt:lpstr>Cambria</vt:lpstr>
      <vt:lpstr>华文中宋</vt:lpstr>
      <vt:lpstr>CMR10</vt:lpstr>
      <vt:lpstr>Bookman Old Style</vt:lpstr>
      <vt:lpstr>Arial Unicode MS</vt:lpstr>
      <vt:lpstr>Tahoma</vt:lpstr>
      <vt:lpstr>幼圆</vt:lpstr>
      <vt:lpstr>华文楷体</vt:lpstr>
      <vt:lpstr>Helvetica</vt:lpstr>
      <vt:lpstr>1_Origin</vt:lpstr>
      <vt:lpstr>Equation.KSEE3</vt:lpstr>
      <vt:lpstr>Equation.KSEE3</vt:lpstr>
      <vt:lpstr>Equation.KSEE3</vt:lpstr>
      <vt:lpstr>Equation.KSEE3</vt:lpstr>
      <vt:lpstr>线 性 模 型</vt:lpstr>
      <vt:lpstr>PowerPoint 演示文稿</vt:lpstr>
      <vt:lpstr>机器学习举例：线性回归</vt:lpstr>
      <vt:lpstr>线性回归（Linear Regression）</vt:lpstr>
      <vt:lpstr>经验风险最小化</vt:lpstr>
      <vt:lpstr>Which Degree of Polynomial?</vt:lpstr>
      <vt:lpstr>Controlling Overfitting: Regularization</vt:lpstr>
      <vt:lpstr>Controlling Overfitting: Regularization</vt:lpstr>
      <vt:lpstr>Controlling Overfitting: Dataset size</vt:lpstr>
      <vt:lpstr>分类示例</vt:lpstr>
      <vt:lpstr>数据集：CIFAR-10</vt:lpstr>
      <vt:lpstr>数据集：ImageNet</vt:lpstr>
      <vt:lpstr>应用：图像分类</vt:lpstr>
      <vt:lpstr>应用：文本情感分类</vt:lpstr>
      <vt:lpstr>应用：垃圾邮件过滤</vt:lpstr>
      <vt:lpstr>应用：文档归类</vt:lpstr>
      <vt:lpstr>目录</vt:lpstr>
      <vt:lpstr>线性模型</vt:lpstr>
      <vt:lpstr>线性分类</vt:lpstr>
      <vt:lpstr>决策函数/判别函数</vt:lpstr>
      <vt:lpstr>两类线性分类模型（符号函数）</vt:lpstr>
      <vt:lpstr>决策边界/决策平面</vt:lpstr>
      <vt:lpstr>多类分类（Multi-class Classification）</vt:lpstr>
      <vt:lpstr>分类问题</vt:lpstr>
      <vt:lpstr>目录</vt:lpstr>
      <vt:lpstr>Logistic函数</vt:lpstr>
      <vt:lpstr>Logistic分类</vt:lpstr>
      <vt:lpstr>交叉熵损失</vt:lpstr>
      <vt:lpstr>熵（Entropy）</vt:lpstr>
      <vt:lpstr> 熵（Entropy）</vt:lpstr>
      <vt:lpstr>熵（Entropy）</vt:lpstr>
      <vt:lpstr>交叉熵（Cross Entropy）</vt:lpstr>
      <vt:lpstr>KL散度（Kullback-Leibler Divergence）</vt:lpstr>
      <vt:lpstr>交叉熵损失</vt:lpstr>
      <vt:lpstr>交叉熵损失函数</vt:lpstr>
      <vt:lpstr>交叉熵损失函数</vt:lpstr>
      <vt:lpstr>交叉熵损失</vt:lpstr>
      <vt:lpstr>梯度下降</vt:lpstr>
      <vt:lpstr>梯度下降</vt:lpstr>
      <vt:lpstr>梯度下降</vt:lpstr>
      <vt:lpstr>Logistic回归</vt:lpstr>
      <vt:lpstr>PowerPoint 演示文稿</vt:lpstr>
      <vt:lpstr>Softmax判别函数</vt:lpstr>
      <vt:lpstr>学习准则</vt:lpstr>
      <vt:lpstr>目录</vt:lpstr>
      <vt:lpstr>感知器</vt:lpstr>
      <vt:lpstr>感知器的学习过程</vt:lpstr>
      <vt:lpstr>感知器参数学习的更新过程</vt:lpstr>
      <vt:lpstr>感知器参数学习的更新过程</vt:lpstr>
      <vt:lpstr>感知器的学习过程</vt:lpstr>
      <vt:lpstr>感知器的学习过程</vt:lpstr>
      <vt:lpstr>收敛性</vt:lpstr>
      <vt:lpstr>PowerPoint 演示文稿</vt:lpstr>
      <vt:lpstr>支持向量机(Support Vector Machine, SVM)</vt:lpstr>
      <vt:lpstr>支持向量机(Support Vector Machine, SVM)</vt:lpstr>
      <vt:lpstr>示例：文本分类</vt:lpstr>
      <vt:lpstr>示例：文本分类</vt:lpstr>
      <vt:lpstr>示例：文本分类</vt:lpstr>
      <vt:lpstr>XOR问题</vt:lpstr>
      <vt:lpstr>特征</vt:lpstr>
      <vt:lpstr>小结</vt:lpstr>
      <vt:lpstr>线性分类器小结</vt:lpstr>
      <vt:lpstr> 不同损失函数的对比</vt:lpstr>
      <vt:lpstr>课后练习</vt:lpstr>
      <vt:lpstr>PowerPoint 演示文稿</vt:lpstr>
      <vt:lpstr>附录：概率基本概念</vt:lpstr>
      <vt:lpstr>关于概率的一些基本概念</vt:lpstr>
      <vt:lpstr>概率的一些基本概念</vt:lpstr>
      <vt:lpstr>概率的一些基本概念</vt:lpstr>
      <vt:lpstr>例子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fei</cp:lastModifiedBy>
  <cp:revision>2110</cp:revision>
  <dcterms:created xsi:type="dcterms:W3CDTF">2009-03-19T21:17:00Z</dcterms:created>
  <dcterms:modified xsi:type="dcterms:W3CDTF">2021-04-13T06:57:02Z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